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17"/>
  </p:notesMasterIdLst>
  <p:sldIdLst>
    <p:sldId id="276" r:id="rId2"/>
    <p:sldId id="282" r:id="rId3"/>
    <p:sldId id="284" r:id="rId4"/>
    <p:sldId id="256" r:id="rId5"/>
    <p:sldId id="263" r:id="rId6"/>
    <p:sldId id="257" r:id="rId7"/>
    <p:sldId id="283" r:id="rId8"/>
    <p:sldId id="271" r:id="rId9"/>
    <p:sldId id="279" r:id="rId10"/>
    <p:sldId id="285" r:id="rId11"/>
    <p:sldId id="272" r:id="rId12"/>
    <p:sldId id="281" r:id="rId13"/>
    <p:sldId id="273" r:id="rId14"/>
    <p:sldId id="28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15AC-20AE-4C9D-B253-E89C7FA3C928}" type="datetimeFigureOut">
              <a:rPr lang="ru-RU" smtClean="0"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B6874-7540-40DE-ACA6-25E322972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89" y="1307366"/>
            <a:ext cx="9905998" cy="9237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cap="none" dirty="0"/>
              <a:t>Галина </a:t>
            </a:r>
            <a:r>
              <a:rPr lang="ru-RU" b="1" cap="none" dirty="0" err="1"/>
              <a:t>Чучева</a:t>
            </a:r>
            <a:endParaRPr lang="ru-RU" b="1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09764" y="2249487"/>
            <a:ext cx="10349548" cy="2980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1800" b="1" dirty="0"/>
              <a:t>Заместитель директора по научной работе, ученый секретарь </a:t>
            </a:r>
            <a:r>
              <a:rPr lang="ru-RU" sz="1800" b="1" dirty="0" err="1"/>
              <a:t>Фрязинского</a:t>
            </a:r>
            <a:r>
              <a:rPr lang="ru-RU" sz="1800" b="1" dirty="0"/>
              <a:t> филиала Института радиотехники и электроники им. В.А. Котельникова РАН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Зав. лабораторией исследований физических явлений на поверхности и границах раздела твердых тел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Доктор физико-математических наук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Профессор РАН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Заместитель председателя Профсоюза работников РАН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Член Президиума Центрального совета профсоюза </a:t>
            </a:r>
          </a:p>
          <a:p>
            <a:pPr lvl="0">
              <a:lnSpc>
                <a:spcPct val="100000"/>
              </a:lnSpc>
            </a:pPr>
            <a:r>
              <a:rPr lang="ru-RU" sz="1800" b="1" dirty="0"/>
              <a:t>Председатель  Комиссии ЦС  профсоюза по работе с органами власти РФ, руководством РАН и общественными  организациями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26C26C5-4762-40E3-B938-FB01917C4CC9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41595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115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cap="none" dirty="0"/>
              <a:t>Снижение профсоюзного членства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652016"/>
            <a:ext cx="10739692" cy="5205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rgbClr val="FFC000"/>
                </a:solidFill>
                <a:latin typeface="Times New Romanвной текст)"/>
              </a:rPr>
              <a:t>Что делать? </a:t>
            </a:r>
          </a:p>
          <a:p>
            <a:r>
              <a:rPr lang="ru-RU" sz="3800" b="1" dirty="0"/>
              <a:t>Переводить ожидания работниками материальных благ от профсоюза в режим ожидания необходимой правовой защиты по таким важным показателям, как занятость, положительная динамика роста заработной платы, открытое, справедливое распределение средств внутри коллективов. </a:t>
            </a:r>
          </a:p>
          <a:p>
            <a:r>
              <a:rPr lang="ru-RU" sz="3800" b="1" dirty="0"/>
              <a:t>Для эффективной защиты прав работников создать в профсоюзе качественную правовую службу. </a:t>
            </a:r>
          </a:p>
          <a:p>
            <a:r>
              <a:rPr lang="ru-RU" sz="3800" b="1" dirty="0"/>
              <a:t>В информационной политике сделать акцент на донесении сведений о достижениях профсоюзных структур до широкого круга сотрудников академических организаций. Использовать для этого современные средства коммуникации. На сайте профсоюза открыть раздел, в котором аккумулировался бы полезный опыт лучших профсоюзных команд.  </a:t>
            </a:r>
          </a:p>
          <a:p>
            <a:r>
              <a:rPr lang="ru-RU" sz="3800" b="1" dirty="0"/>
              <a:t>Проводить заседания ЦС и его президиума в первичных организациях.</a:t>
            </a:r>
          </a:p>
          <a:p>
            <a:r>
              <a:rPr lang="ru-RU" sz="3800" b="1" dirty="0"/>
              <a:t>Поддерживать сохранившуюся ведомственную социальную сферу. Направления - обеспечение жильем, поликлиники, амбулатории, Дома ветеранов,  санаторно-курортное обслуживание.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2D31F16-13D5-4E7F-90E0-918EF492DFB5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319812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516921"/>
            <a:ext cx="9905998" cy="1478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cap="none" dirty="0"/>
              <a:t>Слабая </a:t>
            </a:r>
            <a:r>
              <a:rPr lang="ru-RU" b="1" cap="none" dirty="0" err="1"/>
              <a:t>внутрипрофсоюзная</a:t>
            </a:r>
            <a:r>
              <a:rPr lang="ru-RU" b="1" cap="none" dirty="0"/>
              <a:t> дисциплина, непрочные коммуникации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700" y="1765098"/>
            <a:ext cx="10471468" cy="4425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>
                <a:solidFill>
                  <a:srgbClr val="FFC000"/>
                </a:solidFill>
              </a:rPr>
              <a:t>Что делать?</a:t>
            </a:r>
            <a:endParaRPr lang="ru-RU" sz="8000" dirty="0">
              <a:solidFill>
                <a:srgbClr val="FFC000"/>
              </a:solidFill>
            </a:endParaRPr>
          </a:p>
          <a:p>
            <a:r>
              <a:rPr lang="ru-RU" sz="7200" b="1" dirty="0"/>
              <a:t>Наладить реальное взаимодействие между </a:t>
            </a:r>
            <a:r>
              <a:rPr lang="ru-RU" sz="7200" b="1" dirty="0" err="1"/>
              <a:t>первичками</a:t>
            </a:r>
            <a:r>
              <a:rPr lang="ru-RU" sz="7200" b="1" dirty="0"/>
              <a:t> как в рамках региональных организаций, так и на уровне всего профсоюза. Председатели профкомов должны хорошо знать друг друга, использовать опыт коллег по защите трудовых прав сотрудников, объединять усилия по поддержке жизненно важных для членов профсоюза инициатив и помощи попавшим в трудное положение людям и коллективам. </a:t>
            </a:r>
          </a:p>
          <a:p>
            <a:r>
              <a:rPr lang="ru-RU" sz="7200" b="1" dirty="0"/>
              <a:t>Ввести в практику заседаний руководящих органов профсоюза заслушивание сообщений </a:t>
            </a:r>
            <a:r>
              <a:rPr lang="ru-RU" sz="7200" b="1" dirty="0" err="1"/>
              <a:t>первичек</a:t>
            </a:r>
            <a:r>
              <a:rPr lang="ru-RU" sz="7200" b="1" dirty="0"/>
              <a:t> о своей работе, проблемах.</a:t>
            </a:r>
          </a:p>
          <a:p>
            <a:r>
              <a:rPr lang="ru-RU" sz="7200" b="1" dirty="0"/>
              <a:t>Руководству профсоюза регулярно посещать «</a:t>
            </a:r>
            <a:r>
              <a:rPr lang="ru-RU" sz="7200" b="1" dirty="0" err="1"/>
              <a:t>первички</a:t>
            </a:r>
            <a:r>
              <a:rPr lang="ru-RU" sz="7200" b="1" dirty="0"/>
              <a:t>», отчитываться о своей работе,  помогать решать  локальные проблемы.</a:t>
            </a:r>
          </a:p>
          <a:p>
            <a:r>
              <a:rPr lang="ru-RU" sz="7200" b="1" dirty="0"/>
              <a:t>Организовать «Клуб председателей профкомов», регулярно проводить его заседания как в очном, так и в дистанционном режиме.</a:t>
            </a:r>
          </a:p>
          <a:p>
            <a:r>
              <a:rPr lang="ru-RU" sz="7200" b="1" dirty="0"/>
              <a:t>Выстроить крепкую "вертикаль". Для этого постоянно контактировать с профорганизациями всех уровней, сплачивать их в единую команду. </a:t>
            </a: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730FC49-E87E-4943-8052-61D950F83092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345400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12" y="1366272"/>
            <a:ext cx="6581915" cy="514304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A1AE3D-A609-4ECF-AE79-B98DEBC7AD52}"/>
              </a:ext>
            </a:extLst>
          </p:cNvPr>
          <p:cNvSpPr txBox="1"/>
          <p:nvPr/>
        </p:nvSpPr>
        <p:spPr>
          <a:xfrm>
            <a:off x="1250122" y="131474"/>
            <a:ext cx="1088445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b="1" cap="none" dirty="0"/>
              <a:t>Профессора РАН используют для коммуникаций корпоративный портал </a:t>
            </a:r>
            <a:r>
              <a:rPr lang="ru-RU" sz="3600" b="1" cap="none" dirty="0" err="1"/>
              <a:t>Битрикс24</a:t>
            </a:r>
            <a:endParaRPr lang="ru-RU" sz="3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AA560BD-FEDE-4DFD-9094-5D6138601E87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297588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cap="none" dirty="0"/>
              <a:t>Кадровый голод, </a:t>
            </a:r>
            <a:br>
              <a:rPr lang="ru-RU" b="1" cap="none" dirty="0"/>
            </a:br>
            <a:r>
              <a:rPr lang="ru-RU" b="1" cap="none" dirty="0"/>
              <a:t>мало молодежи в профсоюзных рядах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C000"/>
                </a:solidFill>
              </a:rPr>
              <a:t>Что делать?</a:t>
            </a:r>
            <a:endParaRPr lang="ru-RU" i="1" dirty="0">
              <a:solidFill>
                <a:srgbClr val="FFC000"/>
              </a:solidFill>
            </a:endParaRPr>
          </a:p>
          <a:p>
            <a:r>
              <a:rPr lang="ru-RU" b="1" dirty="0"/>
              <a:t>Активизировать работу с молодежью через профильную комиссию профсоюза, профсоюзные молодежные клубы.  </a:t>
            </a:r>
          </a:p>
          <a:p>
            <a:r>
              <a:rPr lang="ru-RU" b="1" dirty="0"/>
              <a:t>Формировать кадровый резерв на замещение руководящих должностей  профсоюза, </a:t>
            </a:r>
            <a:r>
              <a:rPr lang="ru-RU" b="1" dirty="0" err="1"/>
              <a:t>первичек</a:t>
            </a:r>
            <a:r>
              <a:rPr lang="ru-RU" b="1" dirty="0"/>
              <a:t>, региональных (территориальных) организаций.</a:t>
            </a:r>
          </a:p>
          <a:p>
            <a:r>
              <a:rPr lang="ru-RU" b="1" dirty="0"/>
              <a:t>Разработать и внедрить комплексную программу обучения профсоюзного актива и рядовых членов профсоюза. Направления - повышение квалификации в трудовом законодательстве, информационных технологиях и т.д. 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7C98B0A-E315-4F8D-A783-31EFAF5000F3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411756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4000" b="1" cap="none" dirty="0"/>
              <a:t>С верой в будущее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14" y="2249488"/>
            <a:ext cx="4688198" cy="35417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FE11BA29-C855-4802-B432-AFD73EB24E61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11095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61987B9-FF9E-46B8-9B99-8BD723D6AA7B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A52424-6EE1-4A1F-998E-B8E4E062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846" y="1615385"/>
            <a:ext cx="4836307" cy="36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972086"/>
            <a:ext cx="9905998" cy="10822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5400" b="1" cap="none" dirty="0"/>
              <a:t>Каким быть профсоюзу</a:t>
            </a:r>
            <a:r>
              <a:rPr lang="ru-RU" sz="6000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4898" y="2221992"/>
            <a:ext cx="6496878" cy="3401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Напористым,</a:t>
            </a:r>
          </a:p>
          <a:p>
            <a:pPr marL="0" indent="0">
              <a:buNone/>
            </a:pPr>
            <a:r>
              <a:rPr lang="ru-RU" sz="3600" b="1" dirty="0"/>
              <a:t>последовательным,</a:t>
            </a:r>
          </a:p>
          <a:p>
            <a:pPr marL="0" indent="0">
              <a:buNone/>
            </a:pPr>
            <a:r>
              <a:rPr lang="ru-RU" sz="3600" b="1" dirty="0"/>
              <a:t> ярким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4681728" y="1652016"/>
            <a:ext cx="6595872" cy="4584192"/>
          </a:xfrm>
          <a:prstGeom prst="irregularSeal1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52" y="2165438"/>
            <a:ext cx="3541712" cy="3514676"/>
          </a:xfrm>
          <a:noFill/>
          <a:ln>
            <a:noFill/>
          </a:ln>
          <a:effectLst>
            <a:glow>
              <a:schemeClr val="accent1">
                <a:alpha val="0"/>
              </a:schemeClr>
            </a:glow>
            <a:softEdge rad="990600"/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42E5D8B-A698-4C92-B56C-F6EB4EC2AF17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260751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933" y="1947446"/>
            <a:ext cx="9905998" cy="606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/>
              <a:t>Мое видение способов решения </a:t>
            </a:r>
            <a:br>
              <a:rPr lang="ru-RU" sz="4000" b="1" cap="none" dirty="0"/>
            </a:br>
            <a:r>
              <a:rPr lang="ru-RU" sz="4000" b="1" cap="none" dirty="0"/>
              <a:t>ряда важных вопросов  </a:t>
            </a:r>
            <a:br>
              <a:rPr lang="ru-RU" sz="4000" cap="none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9" y="2542096"/>
            <a:ext cx="3541712" cy="3541712"/>
          </a:xfrm>
          <a:effectLst>
            <a:innerShdw blurRad="114300">
              <a:prstClr val="black"/>
            </a:innerShdw>
          </a:effectLst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544F6F1-EC45-4A68-9E86-59DB6DC83FB1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104733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19558"/>
            <a:ext cx="9905998" cy="753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cap="none" dirty="0">
                <a:latin typeface="Tw Cen MT (Заголовки)"/>
                <a:cs typeface="Times New Roman" panose="02020603050405020304" pitchFamily="18" charset="0"/>
              </a:rPr>
              <a:t>Основные направления деятельности, </a:t>
            </a:r>
            <a:br>
              <a:rPr lang="ru-RU" b="1" cap="none" dirty="0">
                <a:latin typeface="Tw Cen MT (Заголовки)"/>
                <a:cs typeface="Times New Roman" panose="02020603050405020304" pitchFamily="18" charset="0"/>
              </a:rPr>
            </a:br>
            <a:r>
              <a:rPr lang="ru-RU" b="1" cap="none" dirty="0">
                <a:latin typeface="Tw Cen MT (Заголовки)"/>
                <a:cs typeface="Times New Roman" panose="02020603050405020304" pitchFamily="18" charset="0"/>
              </a:rPr>
              <a:t>цели и задачи определены в уставе</a:t>
            </a:r>
            <a:br>
              <a:rPr lang="ru-RU" b="1" dirty="0">
                <a:latin typeface="Tw Cen MT (Заголовки)"/>
                <a:cs typeface="Times New Roman" panose="02020603050405020304" pitchFamily="18" charset="0"/>
              </a:rPr>
            </a:br>
            <a:endParaRPr lang="ru-RU" b="1" dirty="0">
              <a:latin typeface="Tw Cen MT (Заголовки)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1412" y="2200656"/>
            <a:ext cx="9905999" cy="40660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«Статья 3. Цели и задачи Профсоюза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	Цели Профсоюза – представительство и защита социально-трудовых прав и интересов членов профсоюза.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Задачи Профсоюза: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	Повышение уровня оплаты труда, стипендий, совершенствование системы оплаты и нормирования труда.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	Создание благоприятных и безопасных условий труда, повышение социальной защищенности работников.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	Контроль за занятостью и соблюдением социальных гарантий.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	Совершенствование законодательства, затрагивающего социально-экономические и трудовые отношения (права) работников.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	Обеспечение членов Профсоюза правовой и материальной помощью».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0DCA7C3-D01B-46D6-A103-EA749D24009E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56371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cap="none" dirty="0"/>
              <a:t>Конкретизация действий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4356" y="2401887"/>
            <a:ext cx="10904284" cy="36575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сохранение рабочих мест </a:t>
            </a:r>
            <a:r>
              <a:rPr lang="ru-RU" sz="2600" dirty="0">
                <a:latin typeface="Tw Cen MT (Основной текст)"/>
                <a:cs typeface="Times New Roman" panose="02020603050405020304" pitchFamily="18" charset="0"/>
              </a:rPr>
              <a:t>(в первую очередь, противодействие массовым сокращениям)</a:t>
            </a:r>
          </a:p>
          <a:p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повышение оплаты труда </a:t>
            </a:r>
            <a:r>
              <a:rPr lang="ru-RU" sz="2600" dirty="0">
                <a:latin typeface="Tw Cen MT (Основной текст)"/>
                <a:cs typeface="Times New Roman" panose="02020603050405020304" pitchFamily="18" charset="0"/>
              </a:rPr>
              <a:t>(в первую очередь - гарантированных выплат)</a:t>
            </a:r>
          </a:p>
          <a:p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обеспечение достойных условий труда</a:t>
            </a:r>
            <a:r>
              <a:rPr lang="ru-RU" sz="2600" dirty="0">
                <a:latin typeface="Tw Cen MT (Основной текст)"/>
                <a:cs typeface="Times New Roman" panose="02020603050405020304" pitchFamily="18" charset="0"/>
              </a:rPr>
              <a:t> (включая приборную базу, материалы, поездки в    экспедиции, командировки, информационное обеспечение, технику безопасности и т.д.)</a:t>
            </a:r>
          </a:p>
          <a:p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 регулирование трудовых </a:t>
            </a:r>
            <a:r>
              <a:rPr lang="en-US" sz="2600" b="1" dirty="0">
                <a:latin typeface="Tw Cen MT (Основной текст)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отношений</a:t>
            </a:r>
          </a:p>
          <a:p>
            <a:r>
              <a:rPr lang="ru-RU" sz="2600" b="1" dirty="0">
                <a:latin typeface="Tw Cen MT (Основной текст)"/>
                <a:cs typeface="Times New Roman" panose="02020603050405020304" pitchFamily="18" charset="0"/>
              </a:rPr>
              <a:t>создание доброжелательной атмосферы в коллективе, обеспечение условий для профессионального и личностного роста членов профсоюза</a:t>
            </a:r>
            <a:endParaRPr lang="ru-RU" sz="2600" dirty="0">
              <a:latin typeface="Tw Cen MT (Основной текст)"/>
              <a:cs typeface="Times New Roman" panose="02020603050405020304" pitchFamily="18" charset="0"/>
            </a:endParaRPr>
          </a:p>
          <a:p>
            <a:endParaRPr lang="ru-RU" dirty="0">
              <a:latin typeface="Tw Cen MT (Основной текст)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DB20891-49A8-4AB8-8500-5C0524300076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36612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045238"/>
            <a:ext cx="9905998" cy="954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cap="none" dirty="0"/>
              <a:t>Предлагаемые механизмы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1412" y="2987103"/>
            <a:ext cx="9905999" cy="22554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/>
              <a:t>Системная работа по выполнению уставных задач </a:t>
            </a:r>
          </a:p>
          <a:p>
            <a:r>
              <a:rPr lang="ru-RU" sz="2400" b="1" dirty="0"/>
              <a:t>Эффективное использование имеющихся ресурсов, опыта своих организаций, наработок партнеров </a:t>
            </a:r>
          </a:p>
          <a:p>
            <a:r>
              <a:rPr lang="ru-RU" b="1" dirty="0"/>
              <a:t>Применение </a:t>
            </a:r>
            <a:r>
              <a:rPr lang="ru-RU" sz="2400" b="1" dirty="0"/>
              <a:t>современных возможностей и подходов</a:t>
            </a:r>
            <a:endParaRPr lang="ru-RU" sz="24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2297C1F6-F702-4AA4-A425-2B207CE826C8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122117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604" y="2005584"/>
            <a:ext cx="10733595" cy="664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cap="none" dirty="0"/>
              <a:t>«Вечные» проблемы (хроническое недофинансирование, дисбалансы в оплате труда, недостаток средств на проведение исследований, обновление оборудования, охрану труда) + постоянно возникающие значимые риски</a:t>
            </a:r>
            <a:br>
              <a:rPr lang="ru-RU" sz="3200" b="1" cap="none" dirty="0"/>
            </a:br>
            <a:br>
              <a:rPr lang="ru-RU" sz="3200" b="1" cap="none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956622"/>
            <a:ext cx="9905999" cy="3742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1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</a:p>
          <a:p>
            <a:r>
              <a:rPr lang="ru-RU" sz="2300" b="1" dirty="0"/>
              <a:t>Выстраивать долгосрочный план нейтрализации постоянно действующих негативных факторов и систему предупреждения вновь появляющихся опасностей. </a:t>
            </a:r>
          </a:p>
          <a:p>
            <a:r>
              <a:rPr lang="ru-RU" sz="2300" b="1" dirty="0"/>
              <a:t>Разрабатывать механизмы «обезвреживания» старых и новых «мин» необходимо во взаимодействии с экспертами академического сообщества. Профактив наших институтов может помочь с подбором экспертов. Профсоюз должен ставить вопросы и выступать модератором их обсуждения. </a:t>
            </a:r>
          </a:p>
          <a:p>
            <a:r>
              <a:rPr lang="ru-RU" sz="2300" b="1" dirty="0"/>
              <a:t>Организовывать на базе профсоюза дискуссионные площадки для диалога  представителей научных коллективов с чиновниками, взявшими на себя управление наукой.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C110301-1900-42D7-AC3E-CF41FD8B3B70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167905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621" y="728246"/>
            <a:ext cx="9905998" cy="1478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b="1" cap="none" dirty="0">
                <a:latin typeface="Tw Cen MT (Основной текст)"/>
                <a:cs typeface="Times New Roman" panose="02020603050405020304" pitchFamily="18" charset="0"/>
              </a:rPr>
              <a:t>Недостаточно эффективное взаимодействие с работодателем в лице </a:t>
            </a:r>
            <a:r>
              <a:rPr lang="ru-RU" b="1" cap="none" dirty="0" err="1">
                <a:latin typeface="Tw Cen MT (Основной текст)"/>
                <a:cs typeface="Times New Roman" panose="02020603050405020304" pitchFamily="18" charset="0"/>
              </a:rPr>
              <a:t>Минобрнауки</a:t>
            </a:r>
            <a:r>
              <a:rPr lang="ru-RU" b="1" cap="none" dirty="0">
                <a:latin typeface="Tw Cen MT (Основной текст)"/>
                <a:cs typeface="Times New Roman" panose="02020603050405020304" pitchFamily="18" charset="0"/>
              </a:rPr>
              <a:t> и директорского корпуса, органами власти</a:t>
            </a:r>
            <a:br>
              <a:rPr lang="ru-RU" cap="none" dirty="0">
                <a:latin typeface="Tw Cen MT (Основной текст)"/>
                <a:cs typeface="Times New Roman" panose="02020603050405020304" pitchFamily="18" charset="0"/>
              </a:rPr>
            </a:br>
            <a:endParaRPr lang="ru-RU" cap="none" dirty="0">
              <a:latin typeface="Tw Cen MT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249487"/>
            <a:ext cx="10629964" cy="3541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r>
              <a:rPr lang="ru-RU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w Cen MT (Основной текст)"/>
                <a:cs typeface="Times New Roman" panose="02020603050405020304" pitchFamily="18" charset="0"/>
              </a:rPr>
              <a:t>Добиваться четкого исполнения Межотраслевого соглашения, договоров о сотрудничестве, работая в рамках комиссий по локальным проблемам (оплата труда, охрана труда, жилье и т.д.)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w Cen MT (Основной текст)"/>
                <a:cs typeface="Times New Roman" panose="02020603050405020304" pitchFamily="18" charset="0"/>
              </a:rPr>
              <a:t>Требовать от чиновников всех уровней, информации, необходимой общественности для понимания ситуации и принятия грамотных решений.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w Cen MT (Основной текст)"/>
                <a:cs typeface="Times New Roman" panose="02020603050405020304" pitchFamily="18" charset="0"/>
              </a:rPr>
              <a:t>Бороться с произволом и  волюнтаризмом чиновников. 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w Cen MT (Основной текст)"/>
                <a:cs typeface="Times New Roman" panose="02020603050405020304" pitchFamily="18" charset="0"/>
              </a:rPr>
              <a:t>Обеспечивать финансовую и организационную поддержку представителей профсоюза, включенных в совместные рабочие группы и комиссии.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Tw Cen MT (Основной текст)"/>
                <a:cs typeface="Times New Roman" panose="02020603050405020304" pitchFamily="18" charset="0"/>
              </a:rPr>
              <a:t>Активней работать с профильными сообществами (РАН, профессора РАН, Клуб 1 июля (планирую вступить), Общество научных работников, РКК-наука и др.) Продвигать предложения по важным вопросам совместными усилиями.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E62C74C-CA9F-4459-8CCF-8E0A6A1CF0BE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27291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32510"/>
            <a:ext cx="9905998" cy="11139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cap="none" dirty="0"/>
              <a:t>Успешный опыт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379913"/>
            <a:ext cx="9905998" cy="51428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800" b="1" dirty="0"/>
              <a:t> </a:t>
            </a:r>
            <a:r>
              <a:rPr lang="ru-RU" sz="1600" b="1" dirty="0"/>
              <a:t>Подготовлены отзывы  профсоюза  по проекту </a:t>
            </a:r>
            <a:r>
              <a:rPr lang="ru-RU" sz="1600" b="1" dirty="0">
                <a:solidFill>
                  <a:srgbClr val="FF0000"/>
                </a:solidFill>
              </a:rPr>
              <a:t>ФЗ «О внесении изменений в Трудовой кодекс РФ в части совершенствования механизмов регулирования труда научных работников, руководителей научных организаций и их заместителей» </a:t>
            </a:r>
            <a:r>
              <a:rPr lang="ru-RU" sz="1600" b="1" dirty="0"/>
              <a:t>и  проектам Приказов Министерства образования и науки РФ от 27 мая 2015 г. N 538 </a:t>
            </a:r>
            <a:r>
              <a:rPr lang="ru-RU" sz="1600" b="1" dirty="0">
                <a:solidFill>
                  <a:srgbClr val="FF0000"/>
                </a:solidFill>
              </a:rPr>
              <a:t>«Об утверждении Порядка проведения аттестации работников, занимающих должности научных работников» </a:t>
            </a:r>
            <a:r>
              <a:rPr lang="ru-RU" sz="1600" b="1" dirty="0"/>
              <a:t>и от 2 сентября 2015 г. N 937 </a:t>
            </a:r>
            <a:r>
              <a:rPr lang="ru-RU" sz="1600" b="1" dirty="0">
                <a:solidFill>
                  <a:srgbClr val="FF0000"/>
                </a:solidFill>
              </a:rPr>
              <a:t>«Об утверждении перечня должностей научных работников, подлежащих замещению по конкурсу, и порядка проведения указанного конкурса». </a:t>
            </a:r>
            <a:br>
              <a:rPr lang="ru-RU" sz="1600" b="1" dirty="0"/>
            </a:br>
            <a:endParaRPr lang="ru-RU" sz="1600" b="1" dirty="0"/>
          </a:p>
          <a:p>
            <a:pPr algn="just"/>
            <a:r>
              <a:rPr lang="ru-RU" sz="1600" b="1" dirty="0"/>
              <a:t>По первому документу учтены почти все наши замечания, в частности, о сохранении трудового договора на неопределенный срок, об увеличении временного интервала между аттестациями до пяти лет, об исключении возрастного ценза для таких категорий как заведующие подразделениями (лаб., отдел, сектор). </a:t>
            </a:r>
          </a:p>
          <a:p>
            <a:pPr algn="just"/>
            <a:r>
              <a:rPr lang="ru-RU" sz="1600" b="1" dirty="0">
                <a:solidFill>
                  <a:srgbClr val="FFFFFF"/>
                </a:solidFill>
              </a:rPr>
              <a:t>По  остальным двум</a:t>
            </a:r>
            <a:r>
              <a:rPr lang="ru-RU" sz="1600" b="1" dirty="0"/>
              <a:t> был налажен конструктивный диалог с представителями </a:t>
            </a:r>
            <a:r>
              <a:rPr lang="ru-RU" sz="1600" b="1" dirty="0" err="1"/>
              <a:t>Минобрнауки</a:t>
            </a:r>
            <a:r>
              <a:rPr lang="ru-RU" sz="1600" b="1" dirty="0"/>
              <a:t>. В вышедших в свет положениях учтены не все наши замечания и предложения, но основные моменты отражены (участие представителей профсоюза в аттестационных и конкурсных комиссиях, "облегченные" конкурсы для </a:t>
            </a:r>
            <a:r>
              <a:rPr lang="ru-RU" sz="1600" b="1" dirty="0" err="1"/>
              <a:t>мнс</a:t>
            </a:r>
            <a:r>
              <a:rPr lang="ru-RU" sz="1600" b="1" dirty="0"/>
              <a:t> и </a:t>
            </a:r>
            <a:r>
              <a:rPr lang="ru-RU" sz="1600" b="1" dirty="0" err="1"/>
              <a:t>гнс</a:t>
            </a:r>
            <a:r>
              <a:rPr lang="ru-RU" sz="1600" b="1" dirty="0"/>
              <a:t> и т.д.). 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7842594-9396-44DB-AC64-FB5990DDA690}"/>
              </a:ext>
            </a:extLst>
          </p:cNvPr>
          <p:cNvSpPr txBox="1">
            <a:spLocks/>
          </p:cNvSpPr>
          <p:nvPr/>
        </p:nvSpPr>
        <p:spPr>
          <a:xfrm>
            <a:off x="2581749" y="6573072"/>
            <a:ext cx="6818462" cy="3843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 i="1" dirty="0"/>
              <a:t>VIII </a:t>
            </a:r>
            <a:r>
              <a:rPr lang="ru-RU" sz="1200" i="1" dirty="0"/>
              <a:t>съезд Всероссийского Профсоюза работников РАН </a:t>
            </a:r>
            <a:r>
              <a:rPr lang="en-US" sz="1200" i="1" dirty="0"/>
              <a:t>/</a:t>
            </a:r>
            <a:r>
              <a:rPr lang="ru-RU" sz="1200" i="1" dirty="0"/>
              <a:t> Звенигород, 17-21 мая 2021</a:t>
            </a:r>
          </a:p>
        </p:txBody>
      </p:sp>
    </p:spTree>
    <p:extLst>
      <p:ext uri="{BB962C8B-B14F-4D97-AF65-F5344CB8AC3E}">
        <p14:creationId xmlns:p14="http://schemas.microsoft.com/office/powerpoint/2010/main" val="953022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2243</TotalTime>
  <Words>1251</Words>
  <Application>Microsoft Office PowerPoint</Application>
  <PresentationFormat>Широкоэкранный</PresentationFormat>
  <Paragraphs>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Times New Romanвной текст)</vt:lpstr>
      <vt:lpstr>Tw Cen MT</vt:lpstr>
      <vt:lpstr>Tw Cen MT (Заголовки)</vt:lpstr>
      <vt:lpstr>Tw Cen MT (Основной текст)</vt:lpstr>
      <vt:lpstr>Контур</vt:lpstr>
      <vt:lpstr>Галина Чучева</vt:lpstr>
      <vt:lpstr>Каким быть профсоюзу?</vt:lpstr>
      <vt:lpstr>Мое видение способов решения  ряда важных вопросов    </vt:lpstr>
      <vt:lpstr>Основные направления деятельности,  цели и задачи определены в уставе </vt:lpstr>
      <vt:lpstr>Конкретизация действий</vt:lpstr>
      <vt:lpstr>Предлагаемые механизмы </vt:lpstr>
      <vt:lpstr>«Вечные» проблемы (хроническое недофинансирование, дисбалансы в оплате труда, недостаток средств на проведение исследований, обновление оборудования, охрану труда) + постоянно возникающие значимые риски   </vt:lpstr>
      <vt:lpstr>Недостаточно эффективное взаимодействие с работодателем в лице Минобрнауки и директорского корпуса, органами власти </vt:lpstr>
      <vt:lpstr>Успешный опыт</vt:lpstr>
      <vt:lpstr>Снижение профсоюзного членства</vt:lpstr>
      <vt:lpstr>Слабая внутрипрофсоюзная дисциплина, непрочные коммуникации</vt:lpstr>
      <vt:lpstr>Презентация PowerPoint</vt:lpstr>
      <vt:lpstr>Кадровый голод,  мало молодежи в профсоюзных рядах</vt:lpstr>
      <vt:lpstr>С верой в будущее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Александра Пупина</cp:lastModifiedBy>
  <cp:revision>56</cp:revision>
  <dcterms:created xsi:type="dcterms:W3CDTF">2021-04-14T07:09:54Z</dcterms:created>
  <dcterms:modified xsi:type="dcterms:W3CDTF">2021-05-16T09:41:54Z</dcterms:modified>
</cp:coreProperties>
</file>