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Default Extension="svg" ContentType="image/svg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notesMasterIdLst>
    <p:notesMasterId r:id="rId21"/>
  </p:notesMasterIdLst>
  <p:handoutMasterIdLst>
    <p:handoutMasterId r:id="rId22"/>
  </p:handoutMasterIdLst>
  <p:sldIdLst>
    <p:sldId id="343" r:id="rId2"/>
    <p:sldId id="257" r:id="rId3"/>
    <p:sldId id="350" r:id="rId4"/>
    <p:sldId id="284" r:id="rId5"/>
    <p:sldId id="352" r:id="rId6"/>
    <p:sldId id="342" r:id="rId7"/>
    <p:sldId id="354" r:id="rId8"/>
    <p:sldId id="355" r:id="rId9"/>
    <p:sldId id="356" r:id="rId10"/>
    <p:sldId id="264" r:id="rId11"/>
    <p:sldId id="357" r:id="rId12"/>
    <p:sldId id="358" r:id="rId13"/>
    <p:sldId id="268" r:id="rId14"/>
    <p:sldId id="259" r:id="rId15"/>
    <p:sldId id="351" r:id="rId16"/>
    <p:sldId id="346" r:id="rId17"/>
    <p:sldId id="285" r:id="rId18"/>
    <p:sldId id="347" r:id="rId19"/>
    <p:sldId id="349" r:id="rId20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еоргий Ивлев" initials="ГИ" lastIdx="1" clrIdx="0">
    <p:extLst>
      <p:ext uri="{19B8F6BF-5375-455C-9EA6-DF929625EA0E}">
        <p15:presenceInfo xmlns:p15="http://schemas.microsoft.com/office/powerpoint/2012/main" xmlns="" userId="b574f39e9626789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DEFF7"/>
    <a:srgbClr val="D0D1D9"/>
    <a:srgbClr val="F6F9FF"/>
    <a:srgbClr val="19191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4" autoAdjust="0"/>
  </p:normalViewPr>
  <p:slideViewPr>
    <p:cSldViewPr snapToGrid="0">
      <p:cViewPr varScale="1">
        <p:scale>
          <a:sx n="73" d="100"/>
          <a:sy n="73" d="100"/>
        </p:scale>
        <p:origin x="-55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_Microsoft_Office_Excel_2007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_Microsoft_Office_Excel_2007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632061556507776"/>
          <c:y val="0.2151913281420848"/>
          <c:w val="0.84810406481290967"/>
          <c:h val="0.60880413378585552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Вероятное кол-во членов Профсоюза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69850"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73955</c:v>
                </c:pt>
                <c:pt idx="1">
                  <c:v>68152</c:v>
                </c:pt>
                <c:pt idx="2">
                  <c:v>69610</c:v>
                </c:pt>
                <c:pt idx="3">
                  <c:v>68605</c:v>
                </c:pt>
                <c:pt idx="4">
                  <c:v>63244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41F-45DD-9BFB-0CE278D617E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Пррфсоюз СО РАН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63500">
                <a:solidFill>
                  <a:srgbClr val="FF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11676</c:v>
                </c:pt>
                <c:pt idx="1">
                  <c:v>11138</c:v>
                </c:pt>
                <c:pt idx="2">
                  <c:v>10497</c:v>
                </c:pt>
                <c:pt idx="3">
                  <c:v>10231</c:v>
                </c:pt>
                <c:pt idx="4">
                  <c:v>9130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41F-45DD-9BFB-0CE278D617EB}"/>
            </c:ext>
          </c:extLst>
        </c:ser>
        <c:dLbls>
          <c:showVal val="1"/>
        </c:dLbls>
        <c:marker val="1"/>
        <c:axId val="66103552"/>
        <c:axId val="66088960"/>
      </c:lineChart>
      <c:catAx>
        <c:axId val="661035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088960"/>
        <c:crosses val="autoZero"/>
        <c:auto val="1"/>
        <c:lblAlgn val="ctr"/>
        <c:lblOffset val="100"/>
      </c:catAx>
      <c:valAx>
        <c:axId val="660889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6103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Профвзносы поступающие  в Профсоюз</c:v>
                </c:pt>
              </c:strCache>
            </c:strRef>
          </c:tx>
          <c:spPr>
            <a:ln w="444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63500">
                <a:solidFill>
                  <a:schemeClr val="tx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10892</c:v>
                </c:pt>
                <c:pt idx="1">
                  <c:v>10237</c:v>
                </c:pt>
                <c:pt idx="2">
                  <c:v>13153</c:v>
                </c:pt>
                <c:pt idx="3">
                  <c:v>13666</c:v>
                </c:pt>
                <c:pt idx="4">
                  <c:v>15217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EE-401A-945F-C5BA92DE1532}"/>
            </c:ext>
          </c:extLst>
        </c:ser>
        <c:marker val="1"/>
        <c:axId val="108829696"/>
        <c:axId val="57554048"/>
      </c:lineChart>
      <c:catAx>
        <c:axId val="1088296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554048"/>
        <c:crosses val="autoZero"/>
        <c:auto val="1"/>
        <c:lblAlgn val="ctr"/>
        <c:lblOffset val="100"/>
      </c:catAx>
      <c:valAx>
        <c:axId val="5755404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8829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solidFill>
        <a:srgbClr val="FF0000"/>
      </a:solidFill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hyperlink" Target="https://tpotsc.ru/" TargetMode="External"/><Relationship Id="rId6" Type="http://schemas.openxmlformats.org/officeDocument/2006/relationships/image" Target="../media/image7.png"/><Relationship Id="rId5" Type="http://schemas.openxmlformats.org/officeDocument/2006/relationships/image" Target="../media/image14.svg"/><Relationship Id="rId4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2.svg"/><Relationship Id="rId7" Type="http://schemas.openxmlformats.org/officeDocument/2006/relationships/image" Target="../media/image7.png"/><Relationship Id="rId1" Type="http://schemas.openxmlformats.org/officeDocument/2006/relationships/image" Target="../media/image5.png"/><Relationship Id="rId6" Type="http://schemas.openxmlformats.org/officeDocument/2006/relationships/image" Target="../media/image14.svg"/><Relationship Id="rId5" Type="http://schemas.openxmlformats.org/officeDocument/2006/relationships/image" Target="../media/image6.png"/><Relationship Id="rId4" Type="http://schemas.openxmlformats.org/officeDocument/2006/relationships/hyperlink" Target="https://tpotsc.r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C0B14E-AEA6-48D3-A387-ED4A3A3BF840}" type="doc">
      <dgm:prSet loTypeId="urn:microsoft.com/office/officeart/2005/8/layout/chevron1" loCatId="icon" qsTypeId="urn:microsoft.com/office/officeart/2005/8/quickstyle/simple1" qsCatId="simple" csTypeId="urn:microsoft.com/office/officeart/2005/8/colors/colorful3" csCatId="colorful" phldr="1"/>
      <dgm:spPr/>
      <dgm:t>
        <a:bodyPr rtlCol="0"/>
        <a:lstStyle/>
        <a:p>
          <a:pPr rtl="0"/>
          <a:endParaRPr lang="en-US"/>
        </a:p>
      </dgm:t>
    </dgm:pt>
    <dgm:pt modelId="{AACEAFD5-63CF-4AFC-B46F-BE086C5D447C}">
      <dgm:prSet phldrT="[Text]" custT="1"/>
      <dgm:spPr/>
      <dgm:t>
        <a:bodyPr rtlCol="0"/>
        <a:lstStyle/>
        <a:p>
          <a:pPr rtl="0"/>
          <a:r>
            <a:rPr lang="ru-RU" sz="1600" b="1" noProof="0" dirty="0">
              <a:effectLst/>
              <a:latin typeface="+mj-lt"/>
            </a:rPr>
            <a:t>ЭТАП 01</a:t>
          </a:r>
        </a:p>
      </dgm:t>
    </dgm:pt>
    <dgm:pt modelId="{7A0BD8EC-BB4A-4912-A54E-6F39B681264E}" type="parTrans" cxnId="{AE101ABC-7EA3-4444-A576-8AB15A371C84}">
      <dgm:prSet/>
      <dgm:spPr/>
      <dgm:t>
        <a:bodyPr rtlCol="0"/>
        <a:lstStyle/>
        <a:p>
          <a:pPr rtl="0"/>
          <a:endParaRPr lang="ru-RU" sz="1400" noProof="0" dirty="0"/>
        </a:p>
      </dgm:t>
    </dgm:pt>
    <dgm:pt modelId="{7A8D4B4D-06E9-4958-810D-A6226B6AC588}" type="sibTrans" cxnId="{AE101ABC-7EA3-4444-A576-8AB15A371C84}">
      <dgm:prSet/>
      <dgm:spPr/>
      <dgm:t>
        <a:bodyPr rtlCol="0"/>
        <a:lstStyle/>
        <a:p>
          <a:pPr rtl="0"/>
          <a:endParaRPr lang="ru-RU" sz="1400" noProof="0" dirty="0"/>
        </a:p>
      </dgm:t>
    </dgm:pt>
    <dgm:pt modelId="{D71FC021-6A65-44D1-95B9-0E6C89079866}">
      <dgm:prSet phldrT="[Text]" custT="1"/>
      <dgm:spPr/>
      <dgm:t>
        <a:bodyPr rtlCol="0"/>
        <a:lstStyle/>
        <a:p>
          <a:pPr rtl="0"/>
          <a:r>
            <a:rPr lang="ru-RU" sz="1600" b="1" noProof="0" dirty="0">
              <a:effectLst/>
              <a:latin typeface="+mj-lt"/>
            </a:rPr>
            <a:t>ЭТАП 03</a:t>
          </a:r>
        </a:p>
      </dgm:t>
    </dgm:pt>
    <dgm:pt modelId="{862AAE39-3AAD-40E3-BA20-90187BD73242}" type="parTrans" cxnId="{53239C96-427C-420B-95DC-546F3B30ED65}">
      <dgm:prSet/>
      <dgm:spPr/>
      <dgm:t>
        <a:bodyPr rtlCol="0"/>
        <a:lstStyle/>
        <a:p>
          <a:pPr rtl="0"/>
          <a:endParaRPr lang="ru-RU" sz="1400" noProof="0" dirty="0"/>
        </a:p>
      </dgm:t>
    </dgm:pt>
    <dgm:pt modelId="{9B090D9D-470E-46E2-AABB-0368A52481AA}" type="sibTrans" cxnId="{53239C96-427C-420B-95DC-546F3B30ED65}">
      <dgm:prSet/>
      <dgm:spPr/>
      <dgm:t>
        <a:bodyPr rtlCol="0"/>
        <a:lstStyle/>
        <a:p>
          <a:pPr rtl="0"/>
          <a:endParaRPr lang="ru-RU" sz="1400" noProof="0" dirty="0"/>
        </a:p>
      </dgm:t>
    </dgm:pt>
    <dgm:pt modelId="{D07AD3FD-84FF-467E-9693-752776549C61}">
      <dgm:prSet phldrT="[Text]" custT="1"/>
      <dgm:spPr/>
      <dgm:t>
        <a:bodyPr rtlCol="0"/>
        <a:lstStyle/>
        <a:p>
          <a:pPr rtl="0"/>
          <a:r>
            <a:rPr lang="ru-RU" sz="1600" b="1" noProof="0" dirty="0">
              <a:effectLst/>
              <a:latin typeface="+mj-lt"/>
            </a:rPr>
            <a:t>ЭТАП 02</a:t>
          </a:r>
        </a:p>
      </dgm:t>
    </dgm:pt>
    <dgm:pt modelId="{A8C9B7A9-BC2A-4753-B7F0-F2E361D95520}" type="sibTrans" cxnId="{55492768-9A5E-4F74-AC7C-959C5C24EFD3}">
      <dgm:prSet/>
      <dgm:spPr/>
      <dgm:t>
        <a:bodyPr rtlCol="0"/>
        <a:lstStyle/>
        <a:p>
          <a:pPr rtl="0"/>
          <a:endParaRPr lang="ru-RU" sz="1400" noProof="0" dirty="0"/>
        </a:p>
      </dgm:t>
    </dgm:pt>
    <dgm:pt modelId="{7B691773-F524-4FAD-A272-BDF0B0C4370A}" type="parTrans" cxnId="{55492768-9A5E-4F74-AC7C-959C5C24EFD3}">
      <dgm:prSet/>
      <dgm:spPr/>
      <dgm:t>
        <a:bodyPr rtlCol="0"/>
        <a:lstStyle/>
        <a:p>
          <a:pPr rtl="0"/>
          <a:endParaRPr lang="ru-RU" sz="1400" noProof="0" dirty="0"/>
        </a:p>
      </dgm:t>
    </dgm:pt>
    <dgm:pt modelId="{32CCB050-072A-41BF-BE1B-388CF53E5629}">
      <dgm:prSet custT="1"/>
      <dgm:spPr/>
      <dgm:t>
        <a:bodyPr rtlCol="0"/>
        <a:lstStyle/>
        <a:p>
          <a:pPr rtl="0"/>
          <a:r>
            <a:rPr lang="ru-RU" sz="1600" b="1" noProof="0" dirty="0">
              <a:effectLst/>
              <a:latin typeface="+mj-lt"/>
            </a:rPr>
            <a:t>ЭТАП 04</a:t>
          </a:r>
        </a:p>
      </dgm:t>
    </dgm:pt>
    <dgm:pt modelId="{B301371B-A53D-4B79-8B8D-7B304894442B}" type="parTrans" cxnId="{042E0AE1-6450-410A-B96E-AFBADB139BEA}">
      <dgm:prSet/>
      <dgm:spPr/>
      <dgm:t>
        <a:bodyPr rtlCol="0"/>
        <a:lstStyle/>
        <a:p>
          <a:pPr rtl="0"/>
          <a:endParaRPr lang="ru-RU" sz="1400" noProof="0" dirty="0"/>
        </a:p>
      </dgm:t>
    </dgm:pt>
    <dgm:pt modelId="{BF05D8EE-4413-4737-8721-DAF10D6CAB04}" type="sibTrans" cxnId="{042E0AE1-6450-410A-B96E-AFBADB139BEA}">
      <dgm:prSet/>
      <dgm:spPr/>
      <dgm:t>
        <a:bodyPr rtlCol="0"/>
        <a:lstStyle/>
        <a:p>
          <a:pPr rtl="0"/>
          <a:endParaRPr lang="ru-RU" sz="1400" noProof="0" dirty="0"/>
        </a:p>
      </dgm:t>
    </dgm:pt>
    <dgm:pt modelId="{9E838AE2-4659-4603-ABC8-58DF4222C0D4}">
      <dgm:prSet custT="1"/>
      <dgm:spPr/>
      <dgm:t>
        <a:bodyPr rtlCol="0"/>
        <a:lstStyle/>
        <a:p>
          <a:pPr rtl="0"/>
          <a:r>
            <a:rPr lang="ru-RU" sz="1600" b="1" noProof="0" dirty="0">
              <a:effectLst/>
              <a:latin typeface="+mj-lt"/>
            </a:rPr>
            <a:t>ЭТАП 05</a:t>
          </a:r>
        </a:p>
      </dgm:t>
    </dgm:pt>
    <dgm:pt modelId="{5FC53805-9431-4BC8-ADB9-DABF59DE31C7}" type="parTrans" cxnId="{CF54291C-AAFD-4FA4-9A16-20CE892BA907}">
      <dgm:prSet/>
      <dgm:spPr/>
      <dgm:t>
        <a:bodyPr rtlCol="0"/>
        <a:lstStyle/>
        <a:p>
          <a:pPr rtl="0"/>
          <a:endParaRPr lang="ru-RU" sz="1400" noProof="0" dirty="0"/>
        </a:p>
      </dgm:t>
    </dgm:pt>
    <dgm:pt modelId="{61F1BCD3-232D-4C03-B56C-182BCB6108CD}" type="sibTrans" cxnId="{CF54291C-AAFD-4FA4-9A16-20CE892BA907}">
      <dgm:prSet/>
      <dgm:spPr/>
      <dgm:t>
        <a:bodyPr rtlCol="0"/>
        <a:lstStyle/>
        <a:p>
          <a:pPr rtl="0"/>
          <a:endParaRPr lang="ru-RU" sz="1400" noProof="0" dirty="0"/>
        </a:p>
      </dgm:t>
    </dgm:pt>
    <dgm:pt modelId="{69331891-6B40-0C44-A32D-46158B8E57A3}" type="pres">
      <dgm:prSet presAssocID="{55C0B14E-AEA6-48D3-A387-ED4A3A3BF8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6E57DC-C157-4585-8B3F-22BBA9000D92}" type="pres">
      <dgm:prSet presAssocID="{AACEAFD5-63CF-4AFC-B46F-BE086C5D447C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A188E-ADA9-411C-86FD-3769CD956FB0}" type="pres">
      <dgm:prSet presAssocID="{7A8D4B4D-06E9-4958-810D-A6226B6AC588}" presName="parTxOnlySpace" presStyleCnt="0"/>
      <dgm:spPr/>
    </dgm:pt>
    <dgm:pt modelId="{BAEA8EE4-7124-4218-95C1-3231CF8CED68}" type="pres">
      <dgm:prSet presAssocID="{D07AD3FD-84FF-467E-9693-752776549C61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DDE53-2AC7-4AB9-A227-46B80F28B0C5}" type="pres">
      <dgm:prSet presAssocID="{A8C9B7A9-BC2A-4753-B7F0-F2E361D95520}" presName="parTxOnlySpace" presStyleCnt="0"/>
      <dgm:spPr/>
    </dgm:pt>
    <dgm:pt modelId="{BF3FCFEC-C8A8-4C29-9CEE-E5EB51615563}" type="pres">
      <dgm:prSet presAssocID="{D71FC021-6A65-44D1-95B9-0E6C89079866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1CBF1C-2FD5-4B33-B490-E11AB9F3CFDD}" type="pres">
      <dgm:prSet presAssocID="{9B090D9D-470E-46E2-AABB-0368A52481AA}" presName="parTxOnlySpace" presStyleCnt="0"/>
      <dgm:spPr/>
    </dgm:pt>
    <dgm:pt modelId="{8C4D325C-D3D0-41C1-9626-DAF1C533A51D}" type="pres">
      <dgm:prSet presAssocID="{32CCB050-072A-41BF-BE1B-388CF53E5629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618FF8-7E8E-4566-AF57-87CFB0B7A45E}" type="pres">
      <dgm:prSet presAssocID="{BF05D8EE-4413-4737-8721-DAF10D6CAB04}" presName="parTxOnlySpace" presStyleCnt="0"/>
      <dgm:spPr/>
    </dgm:pt>
    <dgm:pt modelId="{2798FF02-C48A-4CD8-A17B-FA31B8C4E1DF}" type="pres">
      <dgm:prSet presAssocID="{9E838AE2-4659-4603-ABC8-58DF4222C0D4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2B1B61-1283-4CEB-9E53-C056A84F4B02}" type="presOf" srcId="{D71FC021-6A65-44D1-95B9-0E6C89079866}" destId="{BF3FCFEC-C8A8-4C29-9CEE-E5EB51615563}" srcOrd="0" destOrd="0" presId="urn:microsoft.com/office/officeart/2005/8/layout/chevron1"/>
    <dgm:cxn modelId="{53239C96-427C-420B-95DC-546F3B30ED65}" srcId="{55C0B14E-AEA6-48D3-A387-ED4A3A3BF840}" destId="{D71FC021-6A65-44D1-95B9-0E6C89079866}" srcOrd="2" destOrd="0" parTransId="{862AAE39-3AAD-40E3-BA20-90187BD73242}" sibTransId="{9B090D9D-470E-46E2-AABB-0368A52481AA}"/>
    <dgm:cxn modelId="{AE101ABC-7EA3-4444-A576-8AB15A371C84}" srcId="{55C0B14E-AEA6-48D3-A387-ED4A3A3BF840}" destId="{AACEAFD5-63CF-4AFC-B46F-BE086C5D447C}" srcOrd="0" destOrd="0" parTransId="{7A0BD8EC-BB4A-4912-A54E-6F39B681264E}" sibTransId="{7A8D4B4D-06E9-4958-810D-A6226B6AC588}"/>
    <dgm:cxn modelId="{A3F79AA2-2FC7-4919-A829-55E4176DD921}" type="presOf" srcId="{D07AD3FD-84FF-467E-9693-752776549C61}" destId="{BAEA8EE4-7124-4218-95C1-3231CF8CED68}" srcOrd="0" destOrd="0" presId="urn:microsoft.com/office/officeart/2005/8/layout/chevron1"/>
    <dgm:cxn modelId="{B76A5095-4C47-4280-85C7-6AEBAD19C496}" type="presOf" srcId="{9E838AE2-4659-4603-ABC8-58DF4222C0D4}" destId="{2798FF02-C48A-4CD8-A17B-FA31B8C4E1DF}" srcOrd="0" destOrd="0" presId="urn:microsoft.com/office/officeart/2005/8/layout/chevron1"/>
    <dgm:cxn modelId="{C5402926-5F5C-494A-A720-11303530F926}" type="presOf" srcId="{55C0B14E-AEA6-48D3-A387-ED4A3A3BF840}" destId="{69331891-6B40-0C44-A32D-46158B8E57A3}" srcOrd="0" destOrd="0" presId="urn:microsoft.com/office/officeart/2005/8/layout/chevron1"/>
    <dgm:cxn modelId="{CF54291C-AAFD-4FA4-9A16-20CE892BA907}" srcId="{55C0B14E-AEA6-48D3-A387-ED4A3A3BF840}" destId="{9E838AE2-4659-4603-ABC8-58DF4222C0D4}" srcOrd="4" destOrd="0" parTransId="{5FC53805-9431-4BC8-ADB9-DABF59DE31C7}" sibTransId="{61F1BCD3-232D-4C03-B56C-182BCB6108CD}"/>
    <dgm:cxn modelId="{2ABCB10B-118C-4230-8E9D-985A4B736B32}" type="presOf" srcId="{32CCB050-072A-41BF-BE1B-388CF53E5629}" destId="{8C4D325C-D3D0-41C1-9626-DAF1C533A51D}" srcOrd="0" destOrd="0" presId="urn:microsoft.com/office/officeart/2005/8/layout/chevron1"/>
    <dgm:cxn modelId="{8C664E05-835D-4D72-BA07-E9983F7D189F}" type="presOf" srcId="{AACEAFD5-63CF-4AFC-B46F-BE086C5D447C}" destId="{7F6E57DC-C157-4585-8B3F-22BBA9000D92}" srcOrd="0" destOrd="0" presId="urn:microsoft.com/office/officeart/2005/8/layout/chevron1"/>
    <dgm:cxn modelId="{042E0AE1-6450-410A-B96E-AFBADB139BEA}" srcId="{55C0B14E-AEA6-48D3-A387-ED4A3A3BF840}" destId="{32CCB050-072A-41BF-BE1B-388CF53E5629}" srcOrd="3" destOrd="0" parTransId="{B301371B-A53D-4B79-8B8D-7B304894442B}" sibTransId="{BF05D8EE-4413-4737-8721-DAF10D6CAB04}"/>
    <dgm:cxn modelId="{55492768-9A5E-4F74-AC7C-959C5C24EFD3}" srcId="{55C0B14E-AEA6-48D3-A387-ED4A3A3BF840}" destId="{D07AD3FD-84FF-467E-9693-752776549C61}" srcOrd="1" destOrd="0" parTransId="{7B691773-F524-4FAD-A272-BDF0B0C4370A}" sibTransId="{A8C9B7A9-BC2A-4753-B7F0-F2E361D95520}"/>
    <dgm:cxn modelId="{84DA330F-2413-4EB6-9B51-9F8590E189FF}" type="presParOf" srcId="{69331891-6B40-0C44-A32D-46158B8E57A3}" destId="{7F6E57DC-C157-4585-8B3F-22BBA9000D92}" srcOrd="0" destOrd="0" presId="urn:microsoft.com/office/officeart/2005/8/layout/chevron1"/>
    <dgm:cxn modelId="{CF5AFAAB-985B-4A94-885B-F543A0C3F9C4}" type="presParOf" srcId="{69331891-6B40-0C44-A32D-46158B8E57A3}" destId="{E87A188E-ADA9-411C-86FD-3769CD956FB0}" srcOrd="1" destOrd="0" presId="urn:microsoft.com/office/officeart/2005/8/layout/chevron1"/>
    <dgm:cxn modelId="{49F80A7A-3A13-471C-8433-B84985257664}" type="presParOf" srcId="{69331891-6B40-0C44-A32D-46158B8E57A3}" destId="{BAEA8EE4-7124-4218-95C1-3231CF8CED68}" srcOrd="2" destOrd="0" presId="urn:microsoft.com/office/officeart/2005/8/layout/chevron1"/>
    <dgm:cxn modelId="{80C06BFE-DE4A-4A02-B537-3983A9B0F9E4}" type="presParOf" srcId="{69331891-6B40-0C44-A32D-46158B8E57A3}" destId="{BDADDE53-2AC7-4AB9-A227-46B80F28B0C5}" srcOrd="3" destOrd="0" presId="urn:microsoft.com/office/officeart/2005/8/layout/chevron1"/>
    <dgm:cxn modelId="{68B2CE79-DF3A-4625-8758-E952900778F8}" type="presParOf" srcId="{69331891-6B40-0C44-A32D-46158B8E57A3}" destId="{BF3FCFEC-C8A8-4C29-9CEE-E5EB51615563}" srcOrd="4" destOrd="0" presId="urn:microsoft.com/office/officeart/2005/8/layout/chevron1"/>
    <dgm:cxn modelId="{53E993AB-B520-484D-9A7F-96A4ED1FAB33}" type="presParOf" srcId="{69331891-6B40-0C44-A32D-46158B8E57A3}" destId="{A81CBF1C-2FD5-4B33-B490-E11AB9F3CFDD}" srcOrd="5" destOrd="0" presId="urn:microsoft.com/office/officeart/2005/8/layout/chevron1"/>
    <dgm:cxn modelId="{51A44027-7A63-4646-A2EF-4913AB9D2B47}" type="presParOf" srcId="{69331891-6B40-0C44-A32D-46158B8E57A3}" destId="{8C4D325C-D3D0-41C1-9626-DAF1C533A51D}" srcOrd="6" destOrd="0" presId="urn:microsoft.com/office/officeart/2005/8/layout/chevron1"/>
    <dgm:cxn modelId="{2900F4C8-3E0C-45D2-A7BE-207EA21D4D64}" type="presParOf" srcId="{69331891-6B40-0C44-A32D-46158B8E57A3}" destId="{B7618FF8-7E8E-4566-AF57-87CFB0B7A45E}" srcOrd="7" destOrd="0" presId="urn:microsoft.com/office/officeart/2005/8/layout/chevron1"/>
    <dgm:cxn modelId="{F830878D-E077-4475-BC91-D0E836586577}" type="presParOf" srcId="{69331891-6B40-0C44-A32D-46158B8E57A3}" destId="{2798FF02-C48A-4CD8-A17B-FA31B8C4E1DF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951F77-4E36-4893-91C6-3151A6D51694}" type="doc">
      <dgm:prSet loTypeId="urn:microsoft.com/office/officeart/2018/5/layout/IconCircleLabelList#1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 rtlCol="0"/>
        <a:lstStyle/>
        <a:p>
          <a:pPr rtl="0"/>
          <a:endParaRPr lang="en-US"/>
        </a:p>
      </dgm:t>
    </dgm:pt>
    <dgm:pt modelId="{223932EA-8A4D-4270-95C3-913761557237}">
      <dgm:prSet custT="1"/>
      <dgm:spPr>
        <a:xfrm>
          <a:off x="1144111" y="1240170"/>
          <a:ext cx="5868258" cy="990573"/>
        </a:xfrm>
      </dgm:spPr>
      <dgm:t>
        <a:bodyPr rtlCol="0"/>
        <a:lstStyle/>
        <a:p>
          <a:pPr>
            <a:lnSpc>
              <a:spcPct val="100000"/>
            </a:lnSpc>
            <a:defRPr cap="all"/>
          </a:pPr>
          <a:r>
            <a:rPr lang="ru-RU" sz="1600" b="1" noProof="0">
              <a:latin typeface="+mj-lt"/>
              <a:ea typeface="+mn-ea"/>
              <a:cs typeface="+mn-cs"/>
            </a:rPr>
            <a:t>w</a:t>
          </a:r>
          <a:r>
            <a:rPr lang="en-US" sz="1600" b="1" noProof="0" err="1">
              <a:latin typeface="+mj-lt"/>
              <a:ea typeface="+mn-ea"/>
              <a:cs typeface="+mn-cs"/>
            </a:rPr>
            <a:t>ebsit</a:t>
          </a:r>
          <a:r>
            <a:rPr lang="ru-RU" sz="1600" b="1" noProof="0">
              <a:latin typeface="+mj-lt"/>
              <a:ea typeface="+mn-ea"/>
              <a:cs typeface="+mn-cs"/>
            </a:rPr>
            <a:t>e</a:t>
          </a:r>
          <a:r>
            <a:rPr lang="ru-RU" sz="1600" noProof="0">
              <a:latin typeface="+mj-lt"/>
              <a:ea typeface="+mn-ea"/>
              <a:cs typeface="+mn-cs"/>
            </a:rPr>
            <a:t/>
          </a:r>
          <a:br>
            <a:rPr lang="ru-RU" sz="1600" noProof="0">
              <a:latin typeface="+mj-lt"/>
              <a:ea typeface="+mn-ea"/>
              <a:cs typeface="+mn-cs"/>
            </a:rPr>
          </a:br>
          <a:r>
            <a:rPr lang="ru-RU" sz="1600" u="none">
              <a:hlinkClick xmlns:r="http://schemas.openxmlformats.org/officeDocument/2006/relationships" r:id="rId1"/>
            </a:rPr>
            <a:t>tpotsc.ru</a:t>
          </a:r>
          <a:endParaRPr lang="ru-RU" sz="1600" u="none" noProof="0">
            <a:latin typeface="+mj-lt"/>
            <a:ea typeface="+mn-ea"/>
            <a:cs typeface="+mn-cs"/>
          </a:endParaRPr>
        </a:p>
      </dgm:t>
    </dgm:pt>
    <dgm:pt modelId="{E01D4CB3-97D0-4857-AF09-DED2BE24BAAC}" type="parTrans" cxnId="{E37D9CF8-DFE4-4379-9C72-27346573699A}">
      <dgm:prSet/>
      <dgm:spPr/>
      <dgm:t>
        <a:bodyPr rtlCol="0"/>
        <a:lstStyle/>
        <a:p>
          <a:pPr rtl="0"/>
          <a:endParaRPr lang="ru-RU" sz="1400" noProof="0">
            <a:latin typeface="+mj-lt"/>
          </a:endParaRPr>
        </a:p>
      </dgm:t>
    </dgm:pt>
    <dgm:pt modelId="{C201C5C8-D4F2-4559-AF23-68BB4B3E7FB1}" type="sibTrans" cxnId="{E37D9CF8-DFE4-4379-9C72-27346573699A}">
      <dgm:prSet/>
      <dgm:spPr/>
      <dgm:t>
        <a:bodyPr rtlCol="0"/>
        <a:lstStyle/>
        <a:p>
          <a:pPr rtl="0"/>
          <a:endParaRPr lang="ru-RU" sz="1400" noProof="0">
            <a:latin typeface="+mj-lt"/>
          </a:endParaRPr>
        </a:p>
      </dgm:t>
    </dgm:pt>
    <dgm:pt modelId="{BC68B812-A325-41D8-A08E-C2392666DF66}">
      <dgm:prSet custT="1"/>
      <dgm:spPr>
        <a:xfrm>
          <a:off x="1144111" y="2478387"/>
          <a:ext cx="5868258" cy="990573"/>
        </a:xfrm>
      </dgm:spPr>
      <dgm:t>
        <a:bodyPr rtlCol="0"/>
        <a:lstStyle/>
        <a:p>
          <a:pPr>
            <a:lnSpc>
              <a:spcPct val="100000"/>
            </a:lnSpc>
            <a:defRPr cap="all"/>
          </a:pPr>
          <a:r>
            <a:rPr lang="ru-RU" sz="1600" b="1" noProof="0">
              <a:latin typeface="+mj-lt"/>
              <a:ea typeface="+mn-ea"/>
              <a:cs typeface="+mn-cs"/>
            </a:rPr>
            <a:t>Электронная почта</a:t>
          </a:r>
          <a:r>
            <a:rPr lang="ru-RU" sz="1600" noProof="0">
              <a:latin typeface="+mj-lt"/>
              <a:ea typeface="+mn-ea"/>
              <a:cs typeface="+mn-cs"/>
            </a:rPr>
            <a:t/>
          </a:r>
          <a:br>
            <a:rPr lang="ru-RU" sz="1600" noProof="0">
              <a:latin typeface="+mj-lt"/>
              <a:ea typeface="+mn-ea"/>
              <a:cs typeface="+mn-cs"/>
            </a:rPr>
          </a:br>
          <a:r>
            <a:rPr lang="en-US" sz="1600" noProof="0" err="1">
              <a:latin typeface="+mj-lt"/>
              <a:ea typeface="+mn-ea"/>
              <a:cs typeface="+mn-cs"/>
            </a:rPr>
            <a:t>ivlev</a:t>
          </a:r>
          <a:r>
            <a:rPr lang="ru-RU" sz="1600" noProof="0">
              <a:latin typeface="+mj-lt"/>
              <a:ea typeface="+mn-ea"/>
              <a:cs typeface="+mn-cs"/>
            </a:rPr>
            <a:t>@</a:t>
          </a:r>
          <a:r>
            <a:rPr lang="en-US" sz="1600" noProof="0">
              <a:latin typeface="+mj-lt"/>
              <a:ea typeface="+mn-ea"/>
              <a:cs typeface="+mn-cs"/>
            </a:rPr>
            <a:t>iao.ru</a:t>
          </a:r>
          <a:endParaRPr lang="ru-RU" sz="1600" noProof="0">
            <a:latin typeface="+mj-lt"/>
            <a:ea typeface="+mn-ea"/>
            <a:cs typeface="+mn-cs"/>
          </a:endParaRPr>
        </a:p>
      </dgm:t>
    </dgm:pt>
    <dgm:pt modelId="{23A01A1D-B409-49E7-91BA-2321B9A237C2}" type="parTrans" cxnId="{AAD26E9B-C129-46B7-BFCC-98D5999B6B9A}">
      <dgm:prSet/>
      <dgm:spPr/>
      <dgm:t>
        <a:bodyPr rtlCol="0"/>
        <a:lstStyle/>
        <a:p>
          <a:pPr rtl="0"/>
          <a:endParaRPr lang="ru-RU" sz="1400" noProof="0">
            <a:latin typeface="+mj-lt"/>
          </a:endParaRPr>
        </a:p>
      </dgm:t>
    </dgm:pt>
    <dgm:pt modelId="{E950D3C2-0472-429B-98B0-86C856FA65A1}" type="sibTrans" cxnId="{AAD26E9B-C129-46B7-BFCC-98D5999B6B9A}">
      <dgm:prSet/>
      <dgm:spPr/>
      <dgm:t>
        <a:bodyPr rtlCol="0"/>
        <a:lstStyle/>
        <a:p>
          <a:pPr rtl="0"/>
          <a:endParaRPr lang="ru-RU" sz="1400" noProof="0">
            <a:latin typeface="+mj-lt"/>
          </a:endParaRPr>
        </a:p>
      </dgm:t>
    </dgm:pt>
    <dgm:pt modelId="{7D1766B6-66CF-40CE-9693-BD20AFFFA3C9}">
      <dgm:prSet custT="1"/>
      <dgm:spPr>
        <a:xfrm>
          <a:off x="1144111" y="3716603"/>
          <a:ext cx="5868258" cy="990573"/>
        </a:xfrm>
      </dgm:spPr>
      <dgm:t>
        <a:bodyPr rtlCol="0"/>
        <a:lstStyle/>
        <a:p>
          <a:pPr>
            <a:lnSpc>
              <a:spcPct val="100000"/>
            </a:lnSpc>
            <a:defRPr cap="all"/>
          </a:pPr>
          <a:r>
            <a:rPr lang="ru-RU" sz="1600" b="1" noProof="0">
              <a:latin typeface="+mj-lt"/>
              <a:ea typeface="+mn-ea"/>
              <a:cs typeface="+mn-cs"/>
            </a:rPr>
            <a:t>Телефон</a:t>
          </a:r>
          <a:r>
            <a:rPr lang="ru-RU" sz="1600" noProof="0">
              <a:latin typeface="+mj-lt"/>
              <a:ea typeface="+mn-ea"/>
              <a:cs typeface="+mn-cs"/>
            </a:rPr>
            <a:t/>
          </a:r>
          <a:br>
            <a:rPr lang="ru-RU" sz="1600" noProof="0">
              <a:latin typeface="+mj-lt"/>
              <a:ea typeface="+mn-ea"/>
              <a:cs typeface="+mn-cs"/>
            </a:rPr>
          </a:br>
          <a:r>
            <a:rPr lang="en-US" sz="1600" noProof="0">
              <a:latin typeface="+mj-lt"/>
              <a:ea typeface="+mn-ea"/>
              <a:cs typeface="+mn-cs"/>
            </a:rPr>
            <a:t>+7 3822-49</a:t>
          </a:r>
          <a:r>
            <a:rPr lang="ru-RU" sz="1600" noProof="0">
              <a:latin typeface="+mj-lt"/>
              <a:ea typeface="+mn-ea"/>
              <a:cs typeface="+mn-cs"/>
            </a:rPr>
            <a:t>-</a:t>
          </a:r>
          <a:r>
            <a:rPr lang="en-US" sz="1600" noProof="0">
              <a:latin typeface="+mj-lt"/>
              <a:ea typeface="+mn-ea"/>
              <a:cs typeface="+mn-cs"/>
            </a:rPr>
            <a:t>17</a:t>
          </a:r>
          <a:r>
            <a:rPr lang="ru-RU" sz="1600" noProof="0">
              <a:latin typeface="+mj-lt"/>
              <a:ea typeface="+mn-ea"/>
              <a:cs typeface="+mn-cs"/>
            </a:rPr>
            <a:t>-</a:t>
          </a:r>
          <a:r>
            <a:rPr lang="en-US" sz="1600" noProof="0">
              <a:latin typeface="+mj-lt"/>
              <a:ea typeface="+mn-ea"/>
              <a:cs typeface="+mn-cs"/>
            </a:rPr>
            <a:t>62</a:t>
          </a:r>
          <a:endParaRPr lang="ru-RU" sz="1600" noProof="0">
            <a:latin typeface="+mj-lt"/>
            <a:ea typeface="+mn-ea"/>
            <a:cs typeface="+mn-cs"/>
          </a:endParaRPr>
        </a:p>
      </dgm:t>
    </dgm:pt>
    <dgm:pt modelId="{76694DF4-F7BE-4AF1-9E12-BAEDD42D9ED3}" type="parTrans" cxnId="{EA0F618E-4C96-42F0-9E3C-66B0158BCCBE}">
      <dgm:prSet/>
      <dgm:spPr/>
      <dgm:t>
        <a:bodyPr rtlCol="0"/>
        <a:lstStyle/>
        <a:p>
          <a:pPr rtl="0"/>
          <a:endParaRPr lang="ru-RU" sz="1400" noProof="0">
            <a:latin typeface="+mj-lt"/>
          </a:endParaRPr>
        </a:p>
      </dgm:t>
    </dgm:pt>
    <dgm:pt modelId="{0C6A2CC7-5741-4D63-A8FF-E7E06F0D1222}" type="sibTrans" cxnId="{EA0F618E-4C96-42F0-9E3C-66B0158BCCBE}">
      <dgm:prSet/>
      <dgm:spPr/>
      <dgm:t>
        <a:bodyPr rtlCol="0"/>
        <a:lstStyle/>
        <a:p>
          <a:pPr rtl="0"/>
          <a:endParaRPr lang="ru-RU" sz="1400" noProof="0">
            <a:latin typeface="+mj-lt"/>
          </a:endParaRPr>
        </a:p>
      </dgm:t>
    </dgm:pt>
    <dgm:pt modelId="{F899A4D3-2C9C-4287-A235-DE3E047E7C22}" type="pres">
      <dgm:prSet presAssocID="{D7951F77-4E36-4893-91C6-3151A6D51694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D15476-F474-46D7-B177-F8E40796FE35}" type="pres">
      <dgm:prSet presAssocID="{223932EA-8A4D-4270-95C3-913761557237}" presName="compNode" presStyleCnt="0"/>
      <dgm:spPr/>
    </dgm:pt>
    <dgm:pt modelId="{1FC3D828-343B-42C4-A35E-FB3CAA3FB1B3}" type="pres">
      <dgm:prSet presAssocID="{223932EA-8A4D-4270-95C3-913761557237}" presName="iconBgRect" presStyleLbl="bgShp" presStyleIdx="0" presStyleCnt="3"/>
      <dgm:spPr>
        <a:noFill/>
      </dgm:spPr>
    </dgm:pt>
    <dgm:pt modelId="{902713CB-D896-458F-B8DA-F1C1FC1C9B5E}" type="pres">
      <dgm:prSet presAssocID="{223932EA-8A4D-4270-95C3-913761557237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Laptop"/>
        </a:ext>
      </dgm:extLst>
    </dgm:pt>
    <dgm:pt modelId="{0C624B3C-0EA4-4983-B87C-0B5532036A83}" type="pres">
      <dgm:prSet presAssocID="{223932EA-8A4D-4270-95C3-913761557237}" presName="spaceRect" presStyleCnt="0"/>
      <dgm:spPr/>
    </dgm:pt>
    <dgm:pt modelId="{1A37C356-0854-4A55-859A-10DB397A3024}" type="pres">
      <dgm:prSet presAssocID="{223932EA-8A4D-4270-95C3-913761557237}" presName="textRect" presStyleLbl="revTx" presStyleIdx="0" presStyleCnt="3" custScaleX="116958">
        <dgm:presLayoutVars>
          <dgm:chMax val="1"/>
          <dgm:chPref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13F17AF8-950C-456F-AC54-760BBE52F290}" type="pres">
      <dgm:prSet presAssocID="{C201C5C8-D4F2-4559-AF23-68BB4B3E7FB1}" presName="sibTrans" presStyleCnt="0"/>
      <dgm:spPr/>
    </dgm:pt>
    <dgm:pt modelId="{EA4BD492-063C-4B67-B2F7-C08CB328337E}" type="pres">
      <dgm:prSet presAssocID="{BC68B812-A325-41D8-A08E-C2392666DF66}" presName="compNode" presStyleCnt="0"/>
      <dgm:spPr/>
    </dgm:pt>
    <dgm:pt modelId="{AA942612-CA7A-414A-8A41-5AF47E8BF18D}" type="pres">
      <dgm:prSet presAssocID="{BC68B812-A325-41D8-A08E-C2392666DF66}" presName="iconBgRect" presStyleLbl="bgShp" presStyleIdx="1" presStyleCnt="3"/>
      <dgm:spPr>
        <a:noFill/>
      </dgm:spPr>
    </dgm:pt>
    <dgm:pt modelId="{501CE67F-3782-42E8-B14B-7322FA3A6AF9}" type="pres">
      <dgm:prSet presAssocID="{BC68B812-A325-41D8-A08E-C2392666DF66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xmlns="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Email"/>
        </a:ext>
      </dgm:extLst>
    </dgm:pt>
    <dgm:pt modelId="{4DD1F19D-F3F5-4EAE-8108-BE4892B97AFD}" type="pres">
      <dgm:prSet presAssocID="{BC68B812-A325-41D8-A08E-C2392666DF66}" presName="spaceRect" presStyleCnt="0"/>
      <dgm:spPr/>
    </dgm:pt>
    <dgm:pt modelId="{9E96DB26-9770-4D6D-9455-A20B7E0EBF8C}" type="pres">
      <dgm:prSet presAssocID="{BC68B812-A325-41D8-A08E-C2392666DF66}" presName="textRect" presStyleLbl="revTx" presStyleIdx="1" presStyleCnt="3" custScaleX="160329">
        <dgm:presLayoutVars>
          <dgm:chMax val="1"/>
          <dgm:chPref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26C2295D-42E0-41C5-8B47-C82164646E5C}" type="pres">
      <dgm:prSet presAssocID="{E950D3C2-0472-429B-98B0-86C856FA65A1}" presName="sibTrans" presStyleCnt="0"/>
      <dgm:spPr/>
    </dgm:pt>
    <dgm:pt modelId="{B35AC086-3D53-473A-9AC9-09E397585F82}" type="pres">
      <dgm:prSet presAssocID="{7D1766B6-66CF-40CE-9693-BD20AFFFA3C9}" presName="compNode" presStyleCnt="0"/>
      <dgm:spPr/>
    </dgm:pt>
    <dgm:pt modelId="{AB9CFA30-80BB-4CBE-9CD8-BDB5E9753036}" type="pres">
      <dgm:prSet presAssocID="{7D1766B6-66CF-40CE-9693-BD20AFFFA3C9}" presName="iconBgRect" presStyleLbl="bgShp" presStyleIdx="2" presStyleCnt="3"/>
      <dgm:spPr>
        <a:noFill/>
      </dgm:spPr>
    </dgm:pt>
    <dgm:pt modelId="{3B505E4C-CA1F-4180-AD3B-9413D55B103E}" type="pres">
      <dgm:prSet presAssocID="{7D1766B6-66CF-40CE-9693-BD20AFFFA3C9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xmlns="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xmlns="" id="0" name="" descr="Smart Phone"/>
        </a:ext>
      </dgm:extLst>
    </dgm:pt>
    <dgm:pt modelId="{2A52F42F-EEA0-44B3-B748-B3BEB14B1E36}" type="pres">
      <dgm:prSet presAssocID="{7D1766B6-66CF-40CE-9693-BD20AFFFA3C9}" presName="spaceRect" presStyleCnt="0"/>
      <dgm:spPr/>
    </dgm:pt>
    <dgm:pt modelId="{7DA92A6E-F038-46D1-A456-33051C764A8B}" type="pres">
      <dgm:prSet presAssocID="{7D1766B6-66CF-40CE-9693-BD20AFFFA3C9}" presName="textRect" presStyleLbl="revTx" presStyleIdx="2" presStyleCnt="3">
        <dgm:presLayoutVars>
          <dgm:chMax val="1"/>
          <dgm:chPref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</dgm:ptLst>
  <dgm:cxnLst>
    <dgm:cxn modelId="{EA0F618E-4C96-42F0-9E3C-66B0158BCCBE}" srcId="{D7951F77-4E36-4893-91C6-3151A6D51694}" destId="{7D1766B6-66CF-40CE-9693-BD20AFFFA3C9}" srcOrd="2" destOrd="0" parTransId="{76694DF4-F7BE-4AF1-9E12-BAEDD42D9ED3}" sibTransId="{0C6A2CC7-5741-4D63-A8FF-E7E06F0D1222}"/>
    <dgm:cxn modelId="{23396E6D-45CC-874B-BBBF-87BB54F113EA}" type="presOf" srcId="{223932EA-8A4D-4270-95C3-913761557237}" destId="{1A37C356-0854-4A55-859A-10DB397A3024}" srcOrd="0" destOrd="0" presId="urn:microsoft.com/office/officeart/2018/5/layout/IconCircleLabelList#1"/>
    <dgm:cxn modelId="{BDC8DB12-5AB2-AD47-84CD-925932D590A0}" type="presOf" srcId="{BC68B812-A325-41D8-A08E-C2392666DF66}" destId="{9E96DB26-9770-4D6D-9455-A20B7E0EBF8C}" srcOrd="0" destOrd="0" presId="urn:microsoft.com/office/officeart/2018/5/layout/IconCircleLabelList#1"/>
    <dgm:cxn modelId="{E37D9CF8-DFE4-4379-9C72-27346573699A}" srcId="{D7951F77-4E36-4893-91C6-3151A6D51694}" destId="{223932EA-8A4D-4270-95C3-913761557237}" srcOrd="0" destOrd="0" parTransId="{E01D4CB3-97D0-4857-AF09-DED2BE24BAAC}" sibTransId="{C201C5C8-D4F2-4559-AF23-68BB4B3E7FB1}"/>
    <dgm:cxn modelId="{027F8C62-5A2E-6F49-9A0F-AA107A238F8A}" type="presOf" srcId="{D7951F77-4E36-4893-91C6-3151A6D51694}" destId="{F899A4D3-2C9C-4287-A235-DE3E047E7C22}" srcOrd="0" destOrd="0" presId="urn:microsoft.com/office/officeart/2018/5/layout/IconCircleLabelList#1"/>
    <dgm:cxn modelId="{11AC1149-7888-014D-BECD-51B658FC0001}" type="presOf" srcId="{7D1766B6-66CF-40CE-9693-BD20AFFFA3C9}" destId="{7DA92A6E-F038-46D1-A456-33051C764A8B}" srcOrd="0" destOrd="0" presId="urn:microsoft.com/office/officeart/2018/5/layout/IconCircleLabelList#1"/>
    <dgm:cxn modelId="{AAD26E9B-C129-46B7-BFCC-98D5999B6B9A}" srcId="{D7951F77-4E36-4893-91C6-3151A6D51694}" destId="{BC68B812-A325-41D8-A08E-C2392666DF66}" srcOrd="1" destOrd="0" parTransId="{23A01A1D-B409-49E7-91BA-2321B9A237C2}" sibTransId="{E950D3C2-0472-429B-98B0-86C856FA65A1}"/>
    <dgm:cxn modelId="{926E0CE0-9690-BC44-9D38-FB25406D6A43}" type="presParOf" srcId="{F899A4D3-2C9C-4287-A235-DE3E047E7C22}" destId="{14D15476-F474-46D7-B177-F8E40796FE35}" srcOrd="0" destOrd="0" presId="urn:microsoft.com/office/officeart/2018/5/layout/IconCircleLabelList#1"/>
    <dgm:cxn modelId="{89C15D4D-E00E-1649-86CE-A8595175A245}" type="presParOf" srcId="{14D15476-F474-46D7-B177-F8E40796FE35}" destId="{1FC3D828-343B-42C4-A35E-FB3CAA3FB1B3}" srcOrd="0" destOrd="0" presId="urn:microsoft.com/office/officeart/2018/5/layout/IconCircleLabelList#1"/>
    <dgm:cxn modelId="{2F172121-2A9C-8149-9738-8733E9AF2DEE}" type="presParOf" srcId="{14D15476-F474-46D7-B177-F8E40796FE35}" destId="{902713CB-D896-458F-B8DA-F1C1FC1C9B5E}" srcOrd="1" destOrd="0" presId="urn:microsoft.com/office/officeart/2018/5/layout/IconCircleLabelList#1"/>
    <dgm:cxn modelId="{B8753A05-1AA5-2242-A86E-4C885D576E40}" type="presParOf" srcId="{14D15476-F474-46D7-B177-F8E40796FE35}" destId="{0C624B3C-0EA4-4983-B87C-0B5532036A83}" srcOrd="2" destOrd="0" presId="urn:microsoft.com/office/officeart/2018/5/layout/IconCircleLabelList#1"/>
    <dgm:cxn modelId="{DA63C3DD-37CA-AA48-80D9-897D0EC4F8D1}" type="presParOf" srcId="{14D15476-F474-46D7-B177-F8E40796FE35}" destId="{1A37C356-0854-4A55-859A-10DB397A3024}" srcOrd="3" destOrd="0" presId="urn:microsoft.com/office/officeart/2018/5/layout/IconCircleLabelList#1"/>
    <dgm:cxn modelId="{0DDF2DDA-612B-084C-A66E-A6FA6C68F536}" type="presParOf" srcId="{F899A4D3-2C9C-4287-A235-DE3E047E7C22}" destId="{13F17AF8-950C-456F-AC54-760BBE52F290}" srcOrd="1" destOrd="0" presId="urn:microsoft.com/office/officeart/2018/5/layout/IconCircleLabelList#1"/>
    <dgm:cxn modelId="{DF06FE87-7390-924D-BE10-631C1BD28152}" type="presParOf" srcId="{F899A4D3-2C9C-4287-A235-DE3E047E7C22}" destId="{EA4BD492-063C-4B67-B2F7-C08CB328337E}" srcOrd="2" destOrd="0" presId="urn:microsoft.com/office/officeart/2018/5/layout/IconCircleLabelList#1"/>
    <dgm:cxn modelId="{AB1F3E90-4689-0F4D-80B8-0694A84B1E80}" type="presParOf" srcId="{EA4BD492-063C-4B67-B2F7-C08CB328337E}" destId="{AA942612-CA7A-414A-8A41-5AF47E8BF18D}" srcOrd="0" destOrd="0" presId="urn:microsoft.com/office/officeart/2018/5/layout/IconCircleLabelList#1"/>
    <dgm:cxn modelId="{51230EBC-5F2E-8C4A-87F4-6C71F2AFE095}" type="presParOf" srcId="{EA4BD492-063C-4B67-B2F7-C08CB328337E}" destId="{501CE67F-3782-42E8-B14B-7322FA3A6AF9}" srcOrd="1" destOrd="0" presId="urn:microsoft.com/office/officeart/2018/5/layout/IconCircleLabelList#1"/>
    <dgm:cxn modelId="{34AA554A-0C79-B840-AD57-C6BC6E00BF8B}" type="presParOf" srcId="{EA4BD492-063C-4B67-B2F7-C08CB328337E}" destId="{4DD1F19D-F3F5-4EAE-8108-BE4892B97AFD}" srcOrd="2" destOrd="0" presId="urn:microsoft.com/office/officeart/2018/5/layout/IconCircleLabelList#1"/>
    <dgm:cxn modelId="{BF33A1E9-A3ED-9647-B0B0-D5D9C87E6E3D}" type="presParOf" srcId="{EA4BD492-063C-4B67-B2F7-C08CB328337E}" destId="{9E96DB26-9770-4D6D-9455-A20B7E0EBF8C}" srcOrd="3" destOrd="0" presId="urn:microsoft.com/office/officeart/2018/5/layout/IconCircleLabelList#1"/>
    <dgm:cxn modelId="{859D5017-7230-FB4E-94AD-047D1335E5BD}" type="presParOf" srcId="{F899A4D3-2C9C-4287-A235-DE3E047E7C22}" destId="{26C2295D-42E0-41C5-8B47-C82164646E5C}" srcOrd="3" destOrd="0" presId="urn:microsoft.com/office/officeart/2018/5/layout/IconCircleLabelList#1"/>
    <dgm:cxn modelId="{AF12D39B-DD68-5A4B-87E0-714C70F4D7C4}" type="presParOf" srcId="{F899A4D3-2C9C-4287-A235-DE3E047E7C22}" destId="{B35AC086-3D53-473A-9AC9-09E397585F82}" srcOrd="4" destOrd="0" presId="urn:microsoft.com/office/officeart/2018/5/layout/IconCircleLabelList#1"/>
    <dgm:cxn modelId="{E5EE2F91-9E9C-1B45-AA06-EEC3B7942487}" type="presParOf" srcId="{B35AC086-3D53-473A-9AC9-09E397585F82}" destId="{AB9CFA30-80BB-4CBE-9CD8-BDB5E9753036}" srcOrd="0" destOrd="0" presId="urn:microsoft.com/office/officeart/2018/5/layout/IconCircleLabelList#1"/>
    <dgm:cxn modelId="{2409393D-61F0-2148-90EA-2B7F6A0F538D}" type="presParOf" srcId="{B35AC086-3D53-473A-9AC9-09E397585F82}" destId="{3B505E4C-CA1F-4180-AD3B-9413D55B103E}" srcOrd="1" destOrd="0" presId="urn:microsoft.com/office/officeart/2018/5/layout/IconCircleLabelList#1"/>
    <dgm:cxn modelId="{91A098FF-0967-A249-9E35-C3C079104C7F}" type="presParOf" srcId="{B35AC086-3D53-473A-9AC9-09E397585F82}" destId="{2A52F42F-EEA0-44B3-B748-B3BEB14B1E36}" srcOrd="2" destOrd="0" presId="urn:microsoft.com/office/officeart/2018/5/layout/IconCircleLabelList#1"/>
    <dgm:cxn modelId="{9C84FE3F-12E3-2D4D-B7D2-C18633251A01}" type="presParOf" srcId="{B35AC086-3D53-473A-9AC9-09E397585F82}" destId="{7DA92A6E-F038-46D1-A456-33051C764A8B}" srcOrd="3" destOrd="0" presId="urn:microsoft.com/office/officeart/2018/5/layout/IconCircleLabelLis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6E57DC-C157-4585-8B3F-22BBA9000D92}">
      <dsp:nvSpPr>
        <dsp:cNvPr id="0" name=""/>
        <dsp:cNvSpPr/>
      </dsp:nvSpPr>
      <dsp:spPr>
        <a:xfrm>
          <a:off x="2417" y="134270"/>
          <a:ext cx="2152009" cy="86080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>
              <a:effectLst/>
              <a:latin typeface="+mj-lt"/>
            </a:rPr>
            <a:t>ЭТАП 01</a:t>
          </a:r>
        </a:p>
      </dsp:txBody>
      <dsp:txXfrm>
        <a:off x="2417" y="134270"/>
        <a:ext cx="2152009" cy="860803"/>
      </dsp:txXfrm>
    </dsp:sp>
    <dsp:sp modelId="{BAEA8EE4-7124-4218-95C1-3231CF8CED68}">
      <dsp:nvSpPr>
        <dsp:cNvPr id="0" name=""/>
        <dsp:cNvSpPr/>
      </dsp:nvSpPr>
      <dsp:spPr>
        <a:xfrm>
          <a:off x="1939226" y="134270"/>
          <a:ext cx="2152009" cy="860803"/>
        </a:xfrm>
        <a:prstGeom prst="chevron">
          <a:avLst/>
        </a:prstGeom>
        <a:solidFill>
          <a:schemeClr val="accent3">
            <a:hueOff val="-1687435"/>
            <a:satOff val="-506"/>
            <a:lumOff val="-1416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>
              <a:effectLst/>
              <a:latin typeface="+mj-lt"/>
            </a:rPr>
            <a:t>ЭТАП 02</a:t>
          </a:r>
        </a:p>
      </dsp:txBody>
      <dsp:txXfrm>
        <a:off x="1939226" y="134270"/>
        <a:ext cx="2152009" cy="860803"/>
      </dsp:txXfrm>
    </dsp:sp>
    <dsp:sp modelId="{BF3FCFEC-C8A8-4C29-9CEE-E5EB51615563}">
      <dsp:nvSpPr>
        <dsp:cNvPr id="0" name=""/>
        <dsp:cNvSpPr/>
      </dsp:nvSpPr>
      <dsp:spPr>
        <a:xfrm>
          <a:off x="3876034" y="134270"/>
          <a:ext cx="2152009" cy="860803"/>
        </a:xfrm>
        <a:prstGeom prst="chevron">
          <a:avLst/>
        </a:prstGeom>
        <a:solidFill>
          <a:schemeClr val="accent3">
            <a:hueOff val="-3374869"/>
            <a:satOff val="-1013"/>
            <a:lumOff val="-2833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>
              <a:effectLst/>
              <a:latin typeface="+mj-lt"/>
            </a:rPr>
            <a:t>ЭТАП 03</a:t>
          </a:r>
        </a:p>
      </dsp:txBody>
      <dsp:txXfrm>
        <a:off x="3876034" y="134270"/>
        <a:ext cx="2152009" cy="860803"/>
      </dsp:txXfrm>
    </dsp:sp>
    <dsp:sp modelId="{8C4D325C-D3D0-41C1-9626-DAF1C533A51D}">
      <dsp:nvSpPr>
        <dsp:cNvPr id="0" name=""/>
        <dsp:cNvSpPr/>
      </dsp:nvSpPr>
      <dsp:spPr>
        <a:xfrm>
          <a:off x="5812843" y="134270"/>
          <a:ext cx="2152009" cy="860803"/>
        </a:xfrm>
        <a:prstGeom prst="chevron">
          <a:avLst/>
        </a:prstGeom>
        <a:solidFill>
          <a:schemeClr val="accent3">
            <a:hueOff val="-5062304"/>
            <a:satOff val="-1519"/>
            <a:lumOff val="-4249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>
              <a:effectLst/>
              <a:latin typeface="+mj-lt"/>
            </a:rPr>
            <a:t>ЭТАП 04</a:t>
          </a:r>
        </a:p>
      </dsp:txBody>
      <dsp:txXfrm>
        <a:off x="5812843" y="134270"/>
        <a:ext cx="2152009" cy="860803"/>
      </dsp:txXfrm>
    </dsp:sp>
    <dsp:sp modelId="{2798FF02-C48A-4CD8-A17B-FA31B8C4E1DF}">
      <dsp:nvSpPr>
        <dsp:cNvPr id="0" name=""/>
        <dsp:cNvSpPr/>
      </dsp:nvSpPr>
      <dsp:spPr>
        <a:xfrm>
          <a:off x="7749651" y="134270"/>
          <a:ext cx="2152009" cy="860803"/>
        </a:xfrm>
        <a:prstGeom prst="chevron">
          <a:avLst/>
        </a:prstGeom>
        <a:solidFill>
          <a:schemeClr val="accent3">
            <a:hueOff val="-6749738"/>
            <a:satOff val="-2025"/>
            <a:lumOff val="-566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rtlCol="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noProof="0" dirty="0">
              <a:effectLst/>
              <a:latin typeface="+mj-lt"/>
            </a:rPr>
            <a:t>ЭТАП 05</a:t>
          </a:r>
        </a:p>
      </dsp:txBody>
      <dsp:txXfrm>
        <a:off x="7749651" y="134270"/>
        <a:ext cx="2152009" cy="86080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C3D828-343B-42C4-A35E-FB3CAA3FB1B3}">
      <dsp:nvSpPr>
        <dsp:cNvPr id="0" name=""/>
        <dsp:cNvSpPr/>
      </dsp:nvSpPr>
      <dsp:spPr>
        <a:xfrm>
          <a:off x="719846" y="552894"/>
          <a:ext cx="1475437" cy="1475437"/>
        </a:xfrm>
        <a:prstGeom prst="ellipse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2713CB-D896-458F-B8DA-F1C1FC1C9B5E}">
      <dsp:nvSpPr>
        <dsp:cNvPr id="0" name=""/>
        <dsp:cNvSpPr/>
      </dsp:nvSpPr>
      <dsp:spPr>
        <a:xfrm>
          <a:off x="1034283" y="867331"/>
          <a:ext cx="846562" cy="846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37C356-0854-4A55-859A-10DB397A3024}">
      <dsp:nvSpPr>
        <dsp:cNvPr id="0" name=""/>
        <dsp:cNvSpPr/>
      </dsp:nvSpPr>
      <dsp:spPr>
        <a:xfrm>
          <a:off x="43104" y="2487894"/>
          <a:ext cx="282892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ru-RU" sz="1600" b="1" kern="1200" noProof="0">
              <a:latin typeface="+mj-lt"/>
              <a:ea typeface="+mn-ea"/>
              <a:cs typeface="+mn-cs"/>
            </a:rPr>
            <a:t>w</a:t>
          </a:r>
          <a:r>
            <a:rPr lang="en-US" sz="1600" b="1" kern="1200" noProof="0" err="1">
              <a:latin typeface="+mj-lt"/>
              <a:ea typeface="+mn-ea"/>
              <a:cs typeface="+mn-cs"/>
            </a:rPr>
            <a:t>ebsit</a:t>
          </a:r>
          <a:r>
            <a:rPr lang="ru-RU" sz="1600" b="1" kern="1200" noProof="0">
              <a:latin typeface="+mj-lt"/>
              <a:ea typeface="+mn-ea"/>
              <a:cs typeface="+mn-cs"/>
            </a:rPr>
            <a:t>e</a:t>
          </a:r>
          <a:r>
            <a:rPr lang="ru-RU" sz="1600" kern="1200" noProof="0">
              <a:latin typeface="+mj-lt"/>
              <a:ea typeface="+mn-ea"/>
              <a:cs typeface="+mn-cs"/>
            </a:rPr>
            <a:t/>
          </a:r>
          <a:br>
            <a:rPr lang="ru-RU" sz="1600" kern="1200" noProof="0">
              <a:latin typeface="+mj-lt"/>
              <a:ea typeface="+mn-ea"/>
              <a:cs typeface="+mn-cs"/>
            </a:rPr>
          </a:br>
          <a:r>
            <a:rPr lang="ru-RU" sz="1600" u="none" kern="1200">
              <a:hlinkClick xmlns:r="http://schemas.openxmlformats.org/officeDocument/2006/relationships" r:id="rId4"/>
            </a:rPr>
            <a:t>tpotsc.ru</a:t>
          </a:r>
          <a:endParaRPr lang="ru-RU" sz="1600" u="none" kern="1200" noProof="0">
            <a:latin typeface="+mj-lt"/>
            <a:ea typeface="+mn-ea"/>
            <a:cs typeface="+mn-cs"/>
          </a:endParaRPr>
        </a:p>
      </dsp:txBody>
      <dsp:txXfrm>
        <a:off x="43104" y="2487894"/>
        <a:ext cx="2828921" cy="720000"/>
      </dsp:txXfrm>
    </dsp:sp>
    <dsp:sp modelId="{AA942612-CA7A-414A-8A41-5AF47E8BF18D}">
      <dsp:nvSpPr>
        <dsp:cNvPr id="0" name=""/>
        <dsp:cNvSpPr/>
      </dsp:nvSpPr>
      <dsp:spPr>
        <a:xfrm>
          <a:off x="4496567" y="552894"/>
          <a:ext cx="1475437" cy="1475437"/>
        </a:xfrm>
        <a:prstGeom prst="ellipse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1CE67F-3782-42E8-B14B-7322FA3A6AF9}">
      <dsp:nvSpPr>
        <dsp:cNvPr id="0" name=""/>
        <dsp:cNvSpPr/>
      </dsp:nvSpPr>
      <dsp:spPr>
        <a:xfrm>
          <a:off x="4811004" y="867331"/>
          <a:ext cx="846562" cy="846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xmlns="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96DB26-9770-4D6D-9455-A20B7E0EBF8C}">
      <dsp:nvSpPr>
        <dsp:cNvPr id="0" name=""/>
        <dsp:cNvSpPr/>
      </dsp:nvSpPr>
      <dsp:spPr>
        <a:xfrm>
          <a:off x="3295306" y="2487894"/>
          <a:ext cx="3877957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ru-RU" sz="1600" b="1" kern="1200" noProof="0">
              <a:latin typeface="+mj-lt"/>
              <a:ea typeface="+mn-ea"/>
              <a:cs typeface="+mn-cs"/>
            </a:rPr>
            <a:t>Электронная почта</a:t>
          </a:r>
          <a:r>
            <a:rPr lang="ru-RU" sz="1600" kern="1200" noProof="0">
              <a:latin typeface="+mj-lt"/>
              <a:ea typeface="+mn-ea"/>
              <a:cs typeface="+mn-cs"/>
            </a:rPr>
            <a:t/>
          </a:r>
          <a:br>
            <a:rPr lang="ru-RU" sz="1600" kern="1200" noProof="0">
              <a:latin typeface="+mj-lt"/>
              <a:ea typeface="+mn-ea"/>
              <a:cs typeface="+mn-cs"/>
            </a:rPr>
          </a:br>
          <a:r>
            <a:rPr lang="en-US" sz="1600" kern="1200" noProof="0" err="1">
              <a:latin typeface="+mj-lt"/>
              <a:ea typeface="+mn-ea"/>
              <a:cs typeface="+mn-cs"/>
            </a:rPr>
            <a:t>ivlev</a:t>
          </a:r>
          <a:r>
            <a:rPr lang="ru-RU" sz="1600" kern="1200" noProof="0">
              <a:latin typeface="+mj-lt"/>
              <a:ea typeface="+mn-ea"/>
              <a:cs typeface="+mn-cs"/>
            </a:rPr>
            <a:t>@</a:t>
          </a:r>
          <a:r>
            <a:rPr lang="en-US" sz="1600" kern="1200" noProof="0">
              <a:latin typeface="+mj-lt"/>
              <a:ea typeface="+mn-ea"/>
              <a:cs typeface="+mn-cs"/>
            </a:rPr>
            <a:t>iao.ru</a:t>
          </a:r>
          <a:endParaRPr lang="ru-RU" sz="1600" kern="1200" noProof="0">
            <a:latin typeface="+mj-lt"/>
            <a:ea typeface="+mn-ea"/>
            <a:cs typeface="+mn-cs"/>
          </a:endParaRPr>
        </a:p>
      </dsp:txBody>
      <dsp:txXfrm>
        <a:off x="3295306" y="2487894"/>
        <a:ext cx="3877957" cy="720000"/>
      </dsp:txXfrm>
    </dsp:sp>
    <dsp:sp modelId="{AB9CFA30-80BB-4CBE-9CD8-BDB5E9753036}">
      <dsp:nvSpPr>
        <dsp:cNvPr id="0" name=""/>
        <dsp:cNvSpPr/>
      </dsp:nvSpPr>
      <dsp:spPr>
        <a:xfrm>
          <a:off x="8068202" y="552894"/>
          <a:ext cx="1475437" cy="1475437"/>
        </a:xfrm>
        <a:prstGeom prst="ellipse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505E4C-CA1F-4180-AD3B-9413D55B103E}">
      <dsp:nvSpPr>
        <dsp:cNvPr id="0" name=""/>
        <dsp:cNvSpPr/>
      </dsp:nvSpPr>
      <dsp:spPr>
        <a:xfrm>
          <a:off x="8382639" y="867331"/>
          <a:ext cx="846562" cy="84656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xmlns="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A92A6E-F038-46D1-A456-33051C764A8B}">
      <dsp:nvSpPr>
        <dsp:cNvPr id="0" name=""/>
        <dsp:cNvSpPr/>
      </dsp:nvSpPr>
      <dsp:spPr>
        <a:xfrm>
          <a:off x="7596545" y="2487894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defRPr cap="all"/>
          </a:pPr>
          <a:r>
            <a:rPr lang="ru-RU" sz="1600" b="1" kern="1200" noProof="0">
              <a:latin typeface="+mj-lt"/>
              <a:ea typeface="+mn-ea"/>
              <a:cs typeface="+mn-cs"/>
            </a:rPr>
            <a:t>Телефон</a:t>
          </a:r>
          <a:r>
            <a:rPr lang="ru-RU" sz="1600" kern="1200" noProof="0">
              <a:latin typeface="+mj-lt"/>
              <a:ea typeface="+mn-ea"/>
              <a:cs typeface="+mn-cs"/>
            </a:rPr>
            <a:t/>
          </a:r>
          <a:br>
            <a:rPr lang="ru-RU" sz="1600" kern="1200" noProof="0">
              <a:latin typeface="+mj-lt"/>
              <a:ea typeface="+mn-ea"/>
              <a:cs typeface="+mn-cs"/>
            </a:rPr>
          </a:br>
          <a:r>
            <a:rPr lang="en-US" sz="1600" kern="1200" noProof="0">
              <a:latin typeface="+mj-lt"/>
              <a:ea typeface="+mn-ea"/>
              <a:cs typeface="+mn-cs"/>
            </a:rPr>
            <a:t>+7 3822-49</a:t>
          </a:r>
          <a:r>
            <a:rPr lang="ru-RU" sz="1600" kern="1200" noProof="0">
              <a:latin typeface="+mj-lt"/>
              <a:ea typeface="+mn-ea"/>
              <a:cs typeface="+mn-cs"/>
            </a:rPr>
            <a:t>-</a:t>
          </a:r>
          <a:r>
            <a:rPr lang="en-US" sz="1600" kern="1200" noProof="0">
              <a:latin typeface="+mj-lt"/>
              <a:ea typeface="+mn-ea"/>
              <a:cs typeface="+mn-cs"/>
            </a:rPr>
            <a:t>17</a:t>
          </a:r>
          <a:r>
            <a:rPr lang="ru-RU" sz="1600" kern="1200" noProof="0">
              <a:latin typeface="+mj-lt"/>
              <a:ea typeface="+mn-ea"/>
              <a:cs typeface="+mn-cs"/>
            </a:rPr>
            <a:t>-</a:t>
          </a:r>
          <a:r>
            <a:rPr lang="en-US" sz="1600" kern="1200" noProof="0">
              <a:latin typeface="+mj-lt"/>
              <a:ea typeface="+mn-ea"/>
              <a:cs typeface="+mn-cs"/>
            </a:rPr>
            <a:t>62</a:t>
          </a:r>
          <a:endParaRPr lang="ru-RU" sz="1600" kern="1200" noProof="0">
            <a:latin typeface="+mj-lt"/>
            <a:ea typeface="+mn-ea"/>
            <a:cs typeface="+mn-cs"/>
          </a:endParaRPr>
        </a:p>
      </dsp:txBody>
      <dsp:txXfrm>
        <a:off x="7596545" y="2487894"/>
        <a:ext cx="2418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#1">
  <dgm:title val="Список круглых значков с подписями"/>
  <dgm:desc val="Используется для отображения непоследовательных или сгруппированных блоков данных, сопровождаемых соответствующими визуальными элементами. Рекомендуется использовать значки или небольшие изображения с краткими текстовыми подписями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6B4BDF1-143E-4EB4-B7DD-EDB42A32B02A}" type="datetime1">
              <a:rPr lang="ru-RU" smtClean="0"/>
              <a:pPr rtl="0"/>
              <a:t>18.05.2021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7A54D57-1E58-41A9-BDD9-F9650DC3A9B9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28875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421F2-2005-498C-B360-BD27341331CE}" type="datetime1">
              <a:rPr lang="ru-RU" noProof="0" smtClean="0"/>
              <a:pPr/>
              <a:t>18.05.2021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r>
              <a:rPr lang="ru-RU" noProof="0" dirty="0"/>
              <a:t>ф</a:t>
            </a: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5EB433F-E5C6-4E8D-82E5-3D359E2C0E58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611778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EB433F-E5C6-4E8D-82E5-3D359E2C0E58}" type="slidenum">
              <a:rPr lang="ru-RU" smtClean="0"/>
              <a:pPr rtl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0072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EB433F-E5C6-4E8D-82E5-3D359E2C0E58}" type="slidenum">
              <a:rPr lang="ru-RU" smtClean="0"/>
              <a:pPr rtl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87113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EB433F-E5C6-4E8D-82E5-3D359E2C0E58}" type="slidenum">
              <a:rPr lang="ru-RU" smtClean="0"/>
              <a:pPr rtl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290199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EB433F-E5C6-4E8D-82E5-3D359E2C0E58}" type="slidenum">
              <a:rPr lang="ru-RU" smtClean="0"/>
              <a:pPr rtl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7922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EB433F-E5C6-4E8D-82E5-3D359E2C0E58}" type="slidenum">
              <a:rPr lang="ru-RU" smtClean="0"/>
              <a:pPr rtl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0638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EB433F-E5C6-4E8D-82E5-3D359E2C0E58}" type="slidenum">
              <a:rPr lang="ru-RU" smtClean="0"/>
              <a:pPr rtl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7894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EB433F-E5C6-4E8D-82E5-3D359E2C0E58}" type="slidenum">
              <a:rPr lang="ru-RU" smtClean="0"/>
              <a:pPr rtl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03951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EB433F-E5C6-4E8D-82E5-3D359E2C0E58}" type="slidenum">
              <a:rPr lang="ru-RU" smtClean="0"/>
              <a:pPr rtl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1272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EB433F-E5C6-4E8D-82E5-3D359E2C0E58}" type="slidenum">
              <a:rPr lang="ru-RU" smtClean="0"/>
              <a:pPr rtl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80795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EB433F-E5C6-4E8D-82E5-3D359E2C0E58}" type="slidenum">
              <a:rPr lang="ru-RU" smtClean="0"/>
              <a:pPr rtl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84386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EB433F-E5C6-4E8D-82E5-3D359E2C0E58}" type="slidenum">
              <a:rPr lang="ru-RU" smtClean="0"/>
              <a:pPr rtl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60270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5EB433F-E5C6-4E8D-82E5-3D359E2C0E58}" type="slidenum">
              <a:rPr lang="ru-RU" smtClean="0"/>
              <a:pPr rtl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0822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">
            <a:extLst>
              <a:ext uri="{FF2B5EF4-FFF2-40B4-BE49-F238E27FC236}">
                <a16:creationId xmlns:a16="http://schemas.microsoft.com/office/drawing/2014/main" xmlns="" id="{F9512BDE-EEA0-404B-8D45-8AA93D61DABC}"/>
              </a:ext>
            </a:extLst>
          </p:cNvPr>
          <p:cNvSpPr/>
          <p:nvPr userDrawn="1"/>
        </p:nvSpPr>
        <p:spPr>
          <a:xfrm flipH="1">
            <a:off x="-1" y="4450188"/>
            <a:ext cx="12192000" cy="2407811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ru-RU" sz="1600" noProof="0" dirty="0"/>
          </a:p>
        </p:txBody>
      </p:sp>
      <p:sp>
        <p:nvSpPr>
          <p:cNvPr id="11" name="Прямоугольник">
            <a:extLst>
              <a:ext uri="{FF2B5EF4-FFF2-40B4-BE49-F238E27FC236}">
                <a16:creationId xmlns:a16="http://schemas.microsoft.com/office/drawing/2014/main" xmlns="" id="{E1223535-0F2F-6340-80B9-0B5D9364A13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ru-RU" sz="16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8000" cap="all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9412CA9-1478-4ADC-BDE8-EAF73210C460}" type="datetime1">
              <a:rPr lang="ru-RU" noProof="0" smtClean="0"/>
              <a:pPr rtl="0"/>
              <a:t>18.05.2021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xmlns="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723584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Повест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BA2059-11DF-4FF5-B6EE-D7F898D4D032}" type="datetime1">
              <a:rPr lang="ru-RU" noProof="0" smtClean="0"/>
              <a:pPr rtl="0"/>
              <a:t>18.05.2021</a:t>
            </a:fld>
            <a:endParaRPr lang="ru-RU" noProof="0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 3">
            <a:extLst>
              <a:ext uri="{FF2B5EF4-FFF2-40B4-BE49-F238E27FC236}">
                <a16:creationId xmlns:a16="http://schemas.microsoft.com/office/drawing/2014/main" xmlns="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5" name="Прямоугольник">
            <a:extLst>
              <a:ext uri="{FF2B5EF4-FFF2-40B4-BE49-F238E27FC236}">
                <a16:creationId xmlns:a16="http://schemas.microsoft.com/office/drawing/2014/main" xmlns="" id="{AA314B25-B4AF-394E-BBDA-7E6BAD315F39}"/>
              </a:ext>
            </a:extLst>
          </p:cNvPr>
          <p:cNvSpPr/>
          <p:nvPr userDrawn="1"/>
        </p:nvSpPr>
        <p:spPr>
          <a:xfrm>
            <a:off x="3351057" y="0"/>
            <a:ext cx="8840943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ru-RU" sz="1600" noProof="0" dirty="0"/>
          </a:p>
        </p:txBody>
      </p:sp>
      <p:sp>
        <p:nvSpPr>
          <p:cNvPr id="6" name="Прямоугольник">
            <a:extLst>
              <a:ext uri="{FF2B5EF4-FFF2-40B4-BE49-F238E27FC236}">
                <a16:creationId xmlns:a16="http://schemas.microsoft.com/office/drawing/2014/main" xmlns="" id="{737575EF-0D14-6140-A91B-260C9C9DFE4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ru-RU" sz="1600" noProof="0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82544261-8049-494B-A93D-BDFF1BB847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3135207"/>
            <a:ext cx="4886854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cap="all" baseline="0"/>
            </a:lvl1pPr>
          </a:lstStyle>
          <a:p>
            <a:pPr rtl="0"/>
            <a:r>
              <a:rPr lang="ru-RU" noProof="0" dirty="0"/>
              <a:t>Место для заголовка</a:t>
            </a:r>
          </a:p>
        </p:txBody>
      </p:sp>
      <p:sp>
        <p:nvSpPr>
          <p:cNvPr id="12" name="Объект 3">
            <a:extLst>
              <a:ext uri="{FF2B5EF4-FFF2-40B4-BE49-F238E27FC236}">
                <a16:creationId xmlns:a16="http://schemas.microsoft.com/office/drawing/2014/main" xmlns="" id="{9214786D-83EE-814C-A5E4-D0EC7D29D0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75829" y="633875"/>
            <a:ext cx="5981171" cy="5590250"/>
          </a:xfrm>
        </p:spPr>
        <p:txBody>
          <a:bodyPr rtlCol="0"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>
                <a:solidFill>
                  <a:schemeClr val="tx1"/>
                </a:solidFill>
              </a:defRPr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07918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Два типа объектов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CECD90-E392-4768-B6DC-1F42737EED1D}" type="datetime1">
              <a:rPr lang="ru-RU" noProof="0" smtClean="0"/>
              <a:pPr rtl="0"/>
              <a:t>18.05.2021</a:t>
            </a:fld>
            <a:endParaRPr lang="ru-RU" noProof="0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 3">
            <a:extLst>
              <a:ext uri="{FF2B5EF4-FFF2-40B4-BE49-F238E27FC236}">
                <a16:creationId xmlns:a16="http://schemas.microsoft.com/office/drawing/2014/main" xmlns="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5" name="Прямоугольник">
            <a:extLst>
              <a:ext uri="{FF2B5EF4-FFF2-40B4-BE49-F238E27FC236}">
                <a16:creationId xmlns:a16="http://schemas.microsoft.com/office/drawing/2014/main" xmlns="" id="{2E148DD3-DD87-154B-80B4-2421965D3C83}"/>
              </a:ext>
            </a:extLst>
          </p:cNvPr>
          <p:cNvSpPr/>
          <p:nvPr userDrawn="1"/>
        </p:nvSpPr>
        <p:spPr>
          <a:xfrm>
            <a:off x="1" y="17145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ru-RU" sz="1600" noProof="0" dirty="0"/>
          </a:p>
        </p:txBody>
      </p:sp>
      <p:sp>
        <p:nvSpPr>
          <p:cNvPr id="6" name="Прямоугольник">
            <a:extLst>
              <a:ext uri="{FF2B5EF4-FFF2-40B4-BE49-F238E27FC236}">
                <a16:creationId xmlns:a16="http://schemas.microsoft.com/office/drawing/2014/main" xmlns="" id="{742E4732-0E8F-7B46-BD08-0F2EE0DA8786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ru-RU" sz="1600" noProof="0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6E73F81A-7260-5C4F-A7FF-CA2CC731B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3870" y="942871"/>
            <a:ext cx="571181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  <p:sp>
        <p:nvSpPr>
          <p:cNvPr id="9" name="Объект 3">
            <a:extLst>
              <a:ext uri="{FF2B5EF4-FFF2-40B4-BE49-F238E27FC236}">
                <a16:creationId xmlns:a16="http://schemas.microsoft.com/office/drawing/2014/main" xmlns="" id="{4CD13CD4-3E4F-2E41-ACF4-2446257D2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870" y="1973589"/>
            <a:ext cx="5711810" cy="3941540"/>
          </a:xfrm>
        </p:spPr>
        <p:txBody>
          <a:bodyPr rtlCol="0"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4" name="Объект 3">
            <a:extLst>
              <a:ext uri="{FF2B5EF4-FFF2-40B4-BE49-F238E27FC236}">
                <a16:creationId xmlns:a16="http://schemas.microsoft.com/office/drawing/2014/main" xmlns="" id="{D8E69886-8907-DB47-87C2-0621AF156D9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05170" y="621039"/>
            <a:ext cx="4589130" cy="5603086"/>
          </a:xfrm>
          <a:solidFill>
            <a:srgbClr val="EDEFF7"/>
          </a:solidFill>
        </p:spPr>
        <p:txBody>
          <a:bodyPr rtlCol="0">
            <a:normAutofit/>
          </a:bodyPr>
          <a:lstStyle>
            <a:lvl1pPr>
              <a:buClr>
                <a:schemeClr val="tx1"/>
              </a:buClr>
              <a:defRPr sz="1600">
                <a:solidFill>
                  <a:schemeClr val="tx1"/>
                </a:solidFill>
              </a:defRPr>
            </a:lvl1pPr>
            <a:lvl2pPr marL="384048" indent="-182880"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2pPr>
            <a:lvl3pPr marL="56692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3pPr>
            <a:lvl4pPr marL="74980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4pPr>
            <a:lvl5pPr marL="932688" indent="-182880">
              <a:buClr>
                <a:schemeClr val="tx1"/>
              </a:buClr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626310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">
            <a:extLst>
              <a:ext uri="{FF2B5EF4-FFF2-40B4-BE49-F238E27FC236}">
                <a16:creationId xmlns:a16="http://schemas.microsoft.com/office/drawing/2014/main" xmlns="" id="{9C88DF2D-0421-A94C-82C1-867E1E5E4907}"/>
              </a:ext>
            </a:extLst>
          </p:cNvPr>
          <p:cNvSpPr/>
          <p:nvPr userDrawn="1"/>
        </p:nvSpPr>
        <p:spPr>
          <a:xfrm>
            <a:off x="10993582" y="0"/>
            <a:ext cx="1198418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ru-RU" sz="1600" noProof="0" dirty="0"/>
          </a:p>
        </p:txBody>
      </p:sp>
      <p:sp>
        <p:nvSpPr>
          <p:cNvPr id="10" name="Прямоугольник">
            <a:extLst>
              <a:ext uri="{FF2B5EF4-FFF2-40B4-BE49-F238E27FC236}">
                <a16:creationId xmlns:a16="http://schemas.microsoft.com/office/drawing/2014/main" xmlns="" id="{334D05A3-7A20-9447-8D39-F2980D85413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ru-RU" sz="1600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A134939-39C0-4522-A125-A13DFDA66490}"/>
              </a:ext>
            </a:extLst>
          </p:cNvPr>
          <p:cNvSpPr/>
          <p:nvPr/>
        </p:nvSpPr>
        <p:spPr>
          <a:xfrm>
            <a:off x="634999" y="3927894"/>
            <a:ext cx="10922000" cy="2326856"/>
          </a:xfrm>
          <a:prstGeom prst="rect">
            <a:avLst/>
          </a:prstGeom>
          <a:solidFill>
            <a:srgbClr val="F6F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635001" y="603250"/>
            <a:ext cx="10921998" cy="3294019"/>
          </a:xfrm>
          <a:solidFill>
            <a:schemeClr val="bg1"/>
          </a:solidFill>
        </p:spPr>
        <p:txBody>
          <a:bodyPr lIns="457200" tIns="45720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097279" y="4298078"/>
            <a:ext cx="10113645" cy="743682"/>
          </a:xfrm>
          <a:prstGeom prst="rect">
            <a:avLst/>
          </a:prstGeom>
        </p:spPr>
        <p:txBody>
          <a:bodyPr tIns="0" bIns="0" rtlCol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97279" y="5213716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fld id="{C7557C65-91C6-4C33-8F03-35D31933DB55}" type="datetime1">
              <a:rPr lang="ru-RU" noProof="0" smtClean="0"/>
              <a:pPr rtl="0"/>
              <a:t>18.05.2021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/>
          <a:p>
            <a:pPr algn="l"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4046387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">
            <a:extLst>
              <a:ext uri="{FF2B5EF4-FFF2-40B4-BE49-F238E27FC236}">
                <a16:creationId xmlns:a16="http://schemas.microsoft.com/office/drawing/2014/main" xmlns="" id="{F9512BDE-EEA0-404B-8D45-8AA93D61DABC}"/>
              </a:ext>
            </a:extLst>
          </p:cNvPr>
          <p:cNvSpPr/>
          <p:nvPr userDrawn="1"/>
        </p:nvSpPr>
        <p:spPr>
          <a:xfrm flipH="1">
            <a:off x="4217870" y="0"/>
            <a:ext cx="3599236" cy="6857999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ru-RU" sz="1600" noProof="0" dirty="0"/>
          </a:p>
        </p:txBody>
      </p:sp>
      <p:sp>
        <p:nvSpPr>
          <p:cNvPr id="11" name="Прямоугольник">
            <a:extLst>
              <a:ext uri="{FF2B5EF4-FFF2-40B4-BE49-F238E27FC236}">
                <a16:creationId xmlns:a16="http://schemas.microsoft.com/office/drawing/2014/main" xmlns="" id="{E1223535-0F2F-6340-80B9-0B5D9364A13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ru-RU" sz="16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8000" cap="all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BBFE5E-4769-4D3D-BFA5-38E9D5BE5220}" type="datetime1">
              <a:rPr lang="ru-RU" noProof="0" smtClean="0"/>
              <a:pPr rtl="0"/>
              <a:t>18.05.2021</a:t>
            </a:fld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6" name="Номер слайда 5">
            <a:extLst>
              <a:ext uri="{FF2B5EF4-FFF2-40B4-BE49-F238E27FC236}">
                <a16:creationId xmlns:a16="http://schemas.microsoft.com/office/drawing/2014/main" xmlns="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397075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">
            <a:extLst>
              <a:ext uri="{FF2B5EF4-FFF2-40B4-BE49-F238E27FC236}">
                <a16:creationId xmlns:a16="http://schemas.microsoft.com/office/drawing/2014/main" xmlns="" id="{202A34A5-A029-A246-82C6-D288185EB396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ru-RU" sz="1600" noProof="0" dirty="0"/>
          </a:p>
        </p:txBody>
      </p:sp>
      <p:sp>
        <p:nvSpPr>
          <p:cNvPr id="13" name="Прямоугольник">
            <a:extLst>
              <a:ext uri="{FF2B5EF4-FFF2-40B4-BE49-F238E27FC236}">
                <a16:creationId xmlns:a16="http://schemas.microsoft.com/office/drawing/2014/main" xmlns="" id="{2773E1D8-C87F-EE46-8284-575DCA498E81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ru-RU" sz="1600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7340BC-549F-4DE0-8318-C875825FD691}" type="datetime1">
              <a:rPr lang="ru-RU" noProof="0" smtClean="0"/>
              <a:pPr rtl="0"/>
              <a:t>18.05.2021</a:t>
            </a:fld>
            <a:endParaRPr lang="ru-RU" noProof="0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9" name="Номер слайда 8">
            <a:extLst>
              <a:ext uri="{FF2B5EF4-FFF2-40B4-BE49-F238E27FC236}">
                <a16:creationId xmlns:a16="http://schemas.microsoft.com/office/drawing/2014/main" xmlns="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C429A40D-770E-C144-A5B5-6A4442C09C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343240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">
            <a:extLst>
              <a:ext uri="{FF2B5EF4-FFF2-40B4-BE49-F238E27FC236}">
                <a16:creationId xmlns:a16="http://schemas.microsoft.com/office/drawing/2014/main" xmlns="" id="{64248D99-2B30-464D-B9B7-4E5C3A1F3FB2}"/>
              </a:ext>
            </a:extLst>
          </p:cNvPr>
          <p:cNvSpPr/>
          <p:nvPr userDrawn="1"/>
        </p:nvSpPr>
        <p:spPr>
          <a:xfrm flipH="1">
            <a:off x="0" y="0"/>
            <a:ext cx="6096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ru-RU" sz="1600" noProof="0" dirty="0"/>
          </a:p>
        </p:txBody>
      </p:sp>
      <p:sp>
        <p:nvSpPr>
          <p:cNvPr id="16" name="Прямоугольник">
            <a:extLst>
              <a:ext uri="{FF2B5EF4-FFF2-40B4-BE49-F238E27FC236}">
                <a16:creationId xmlns:a16="http://schemas.microsoft.com/office/drawing/2014/main" xmlns="" id="{3FAFF55B-FDE6-394B-A39B-22627D8FB6E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ru-RU" sz="1600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1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574054-0D64-45A6-B7EF-4C0A2383E82A}" type="datetime1">
              <a:rPr lang="ru-RU" noProof="0" smtClean="0"/>
              <a:pPr rtl="0"/>
              <a:t>18.05.2021</a:t>
            </a:fld>
            <a:endParaRPr lang="ru-RU" noProof="0" dirty="0"/>
          </a:p>
        </p:txBody>
      </p:sp>
      <p:sp>
        <p:nvSpPr>
          <p:cNvPr id="11" name="Нижний колонтитул 10">
            <a:extLst>
              <a:ext uri="{FF2B5EF4-FFF2-40B4-BE49-F238E27FC236}">
                <a16:creationId xmlns:a16="http://schemas.microsoft.com/office/drawing/2014/main" xmlns="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12" name="Номер слайда 11">
            <a:extLst>
              <a:ext uri="{FF2B5EF4-FFF2-40B4-BE49-F238E27FC236}">
                <a16:creationId xmlns:a16="http://schemas.microsoft.com/office/drawing/2014/main" xmlns="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xmlns="" id="{99E345E4-E77C-484E-9FBB-E4EC71F085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pPr rtl="0"/>
            <a:r>
              <a:rPr lang="ru-RU" noProof="0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242322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">
            <a:extLst>
              <a:ext uri="{FF2B5EF4-FFF2-40B4-BE49-F238E27FC236}">
                <a16:creationId xmlns:a16="http://schemas.microsoft.com/office/drawing/2014/main" xmlns="" id="{83ACCAC0-2C8A-CE43-8C55-22BB53C73920}"/>
              </a:ext>
            </a:extLst>
          </p:cNvPr>
          <p:cNvSpPr/>
          <p:nvPr userDrawn="1"/>
        </p:nvSpPr>
        <p:spPr>
          <a:xfrm flipH="1">
            <a:off x="0" y="0"/>
            <a:ext cx="3351057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ru-RU" sz="1600" noProof="0" dirty="0"/>
          </a:p>
        </p:txBody>
      </p:sp>
      <p:sp>
        <p:nvSpPr>
          <p:cNvPr id="10" name="Прямоугольник">
            <a:extLst>
              <a:ext uri="{FF2B5EF4-FFF2-40B4-BE49-F238E27FC236}">
                <a16:creationId xmlns:a16="http://schemas.microsoft.com/office/drawing/2014/main" xmlns="" id="{A400A9BD-AA60-E24D-9FC2-722758C8C933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ru-RU" sz="1600" noProof="0" dirty="0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xmlns="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D62AD2-CB52-4C85-B5C2-30919879368B}" type="datetime1">
              <a:rPr lang="ru-RU" noProof="0" smtClean="0"/>
              <a:pPr rtl="0"/>
              <a:t>18.05.2021</a:t>
            </a:fld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xmlns="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8" name="Номер слайда 7">
            <a:extLst>
              <a:ext uri="{FF2B5EF4-FFF2-40B4-BE49-F238E27FC236}">
                <a16:creationId xmlns:a16="http://schemas.microsoft.com/office/drawing/2014/main" xmlns="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D4076461-FF7A-8843-B7F9-D041F3FB22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302039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оманда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">
            <a:extLst>
              <a:ext uri="{FF2B5EF4-FFF2-40B4-BE49-F238E27FC236}">
                <a16:creationId xmlns:a16="http://schemas.microsoft.com/office/drawing/2014/main" xmlns="" id="{35FB147F-5DC4-B24C-B8CB-D3DA74290381}"/>
              </a:ext>
            </a:extLst>
          </p:cNvPr>
          <p:cNvSpPr/>
          <p:nvPr userDrawn="1"/>
        </p:nvSpPr>
        <p:spPr>
          <a:xfrm>
            <a:off x="1" y="3429000"/>
            <a:ext cx="12192000" cy="3429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ru-RU" sz="1600" noProof="0" dirty="0"/>
          </a:p>
        </p:txBody>
      </p:sp>
      <p:sp>
        <p:nvSpPr>
          <p:cNvPr id="10" name="Прямоугольник">
            <a:extLst>
              <a:ext uri="{FF2B5EF4-FFF2-40B4-BE49-F238E27FC236}">
                <a16:creationId xmlns:a16="http://schemas.microsoft.com/office/drawing/2014/main" xmlns="" id="{A400A9BD-AA60-E24D-9FC2-722758C8C933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ru-RU" sz="1600" noProof="0" dirty="0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xmlns="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3B1DA6-95FC-423D-90BF-217FC13F8938}" type="datetime1">
              <a:rPr lang="ru-RU" noProof="0" smtClean="0"/>
              <a:pPr rtl="0"/>
              <a:t>18.05.2021</a:t>
            </a:fld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xmlns="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8" name="Номер слайда 7">
            <a:extLst>
              <a:ext uri="{FF2B5EF4-FFF2-40B4-BE49-F238E27FC236}">
                <a16:creationId xmlns:a16="http://schemas.microsoft.com/office/drawing/2014/main" xmlns="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19" name="Рисунок 3">
            <a:extLst>
              <a:ext uri="{FF2B5EF4-FFF2-40B4-BE49-F238E27FC236}">
                <a16:creationId xmlns:a16="http://schemas.microsoft.com/office/drawing/2014/main" xmlns="" id="{B9308E97-4F89-394E-856A-5B4EFCB2E73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97279" y="1930861"/>
            <a:ext cx="2919413" cy="2919413"/>
          </a:xfrm>
          <a:solidFill>
            <a:srgbClr val="EDEFF7"/>
          </a:solidFill>
        </p:spPr>
        <p:txBody>
          <a:bodyPr rtlCol="0" anchor="ctr"/>
          <a:lstStyle>
            <a:lvl1pPr algn="ctr">
              <a:defRPr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0" name="Рисунок 3">
            <a:extLst>
              <a:ext uri="{FF2B5EF4-FFF2-40B4-BE49-F238E27FC236}">
                <a16:creationId xmlns:a16="http://schemas.microsoft.com/office/drawing/2014/main" xmlns="" id="{A50BECA0-8817-964B-AEDB-A45669684C3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186" y="1930861"/>
            <a:ext cx="2919413" cy="2919413"/>
          </a:xfrm>
          <a:solidFill>
            <a:srgbClr val="EDEFF7"/>
          </a:solidFill>
        </p:spPr>
        <p:txBody>
          <a:bodyPr rtlCol="0" anchor="ctr"/>
          <a:lstStyle>
            <a:lvl1pPr algn="ctr">
              <a:defRPr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1" name="Рисунок 3">
            <a:extLst>
              <a:ext uri="{FF2B5EF4-FFF2-40B4-BE49-F238E27FC236}">
                <a16:creationId xmlns:a16="http://schemas.microsoft.com/office/drawing/2014/main" xmlns="" id="{EF399F4D-B67A-4C4B-BCF3-36FE110603F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21093" y="1930861"/>
            <a:ext cx="2919413" cy="2919413"/>
          </a:xfrm>
          <a:solidFill>
            <a:srgbClr val="EDEFF7"/>
          </a:solidFill>
        </p:spPr>
        <p:txBody>
          <a:bodyPr rtlCol="0" anchor="ctr"/>
          <a:lstStyle>
            <a:lvl1pPr algn="ctr">
              <a:defRPr/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22" name="Текст 3">
            <a:extLst>
              <a:ext uri="{FF2B5EF4-FFF2-40B4-BE49-F238E27FC236}">
                <a16:creationId xmlns:a16="http://schemas.microsoft.com/office/drawing/2014/main" xmlns="" id="{08305C84-E25F-EC49-8F2B-4C0181FD3ABF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097279" y="5257321"/>
            <a:ext cx="2919413" cy="583534"/>
          </a:xfrm>
        </p:spPr>
        <p:txBody>
          <a:bodyPr lIns="91440" rIns="91440" rtlCol="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dirty="0"/>
              <a:t>Место для имени</a:t>
            </a:r>
          </a:p>
        </p:txBody>
      </p:sp>
      <p:sp>
        <p:nvSpPr>
          <p:cNvPr id="23" name="Текст 3">
            <a:extLst>
              <a:ext uri="{FF2B5EF4-FFF2-40B4-BE49-F238E27FC236}">
                <a16:creationId xmlns:a16="http://schemas.microsoft.com/office/drawing/2014/main" xmlns="" id="{A57A1FCE-E6BF-3747-9D43-42DBA6656EC0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4666773" y="5257321"/>
            <a:ext cx="2919413" cy="583534"/>
          </a:xfrm>
        </p:spPr>
        <p:txBody>
          <a:bodyPr lIns="91440" rIns="91440" rtlCol="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dirty="0"/>
              <a:t>Место для имени</a:t>
            </a:r>
          </a:p>
        </p:txBody>
      </p:sp>
      <p:sp>
        <p:nvSpPr>
          <p:cNvPr id="24" name="Текст 3">
            <a:extLst>
              <a:ext uri="{FF2B5EF4-FFF2-40B4-BE49-F238E27FC236}">
                <a16:creationId xmlns:a16="http://schemas.microsoft.com/office/drawing/2014/main" xmlns="" id="{5B4B74C8-96E7-684F-91B9-8CE56CD10F1E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8236267" y="5257321"/>
            <a:ext cx="2919413" cy="583534"/>
          </a:xfrm>
        </p:spPr>
        <p:txBody>
          <a:bodyPr lIns="91440" rIns="91440" rtlCol="0" anchor="ctr">
            <a:normAutofit/>
          </a:bodyPr>
          <a:lstStyle>
            <a:lvl1pPr marL="0" indent="0" algn="ctr">
              <a:buNone/>
              <a:defRPr sz="18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dirty="0"/>
              <a:t>Место для имени</a:t>
            </a:r>
          </a:p>
        </p:txBody>
      </p:sp>
      <p:sp>
        <p:nvSpPr>
          <p:cNvPr id="25" name="Заголовок 1">
            <a:extLst>
              <a:ext uri="{FF2B5EF4-FFF2-40B4-BE49-F238E27FC236}">
                <a16:creationId xmlns:a16="http://schemas.microsoft.com/office/drawing/2014/main" xmlns="" id="{D522564E-B348-544F-A8E5-CFCAFA48B5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pPr rtl="0"/>
            <a:r>
              <a:rPr lang="ru-RU" noProof="0" dirty="0"/>
              <a:t>ЩЕЛКНИТЕ, ЧТОБЫ ИЗМЕНИТЬ СТИЛЬ ОБРАЗЦА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141889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BD964F-5BD0-42D3-8529-2C82F80BB0DA}" type="datetime1">
              <a:rPr lang="ru-RU" noProof="0" smtClean="0"/>
              <a:pPr rtl="0"/>
              <a:t>18.05.2021</a:t>
            </a:fld>
            <a:endParaRPr lang="ru-RU" noProof="0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 3">
            <a:extLst>
              <a:ext uri="{FF2B5EF4-FFF2-40B4-BE49-F238E27FC236}">
                <a16:creationId xmlns:a16="http://schemas.microsoft.com/office/drawing/2014/main" xmlns="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247229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ъект и изображени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E3B73D-2CFA-4CA7-8CA7-30DBEAA50B78}" type="datetime1">
              <a:rPr lang="ru-RU" noProof="0" smtClean="0"/>
              <a:pPr rtl="0"/>
              <a:t>18.05.2021</a:t>
            </a:fld>
            <a:endParaRPr lang="ru-RU" noProof="0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 3">
            <a:extLst>
              <a:ext uri="{FF2B5EF4-FFF2-40B4-BE49-F238E27FC236}">
                <a16:creationId xmlns:a16="http://schemas.microsoft.com/office/drawing/2014/main" xmlns="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5" name="Прямоугольник">
            <a:extLst>
              <a:ext uri="{FF2B5EF4-FFF2-40B4-BE49-F238E27FC236}">
                <a16:creationId xmlns:a16="http://schemas.microsoft.com/office/drawing/2014/main" xmlns="" id="{05BFC727-5650-B049-AA2A-2511C08FB35B}"/>
              </a:ext>
            </a:extLst>
          </p:cNvPr>
          <p:cNvSpPr/>
          <p:nvPr userDrawn="1"/>
        </p:nvSpPr>
        <p:spPr>
          <a:xfrm flipH="1">
            <a:off x="0" y="0"/>
            <a:ext cx="1195754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ru-RU" sz="1600" noProof="0" dirty="0"/>
          </a:p>
        </p:txBody>
      </p:sp>
      <p:sp>
        <p:nvSpPr>
          <p:cNvPr id="6" name="Прямоугольник">
            <a:extLst>
              <a:ext uri="{FF2B5EF4-FFF2-40B4-BE49-F238E27FC236}">
                <a16:creationId xmlns:a16="http://schemas.microsoft.com/office/drawing/2014/main" xmlns="" id="{E700C598-C823-744D-BE16-5114B7625057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ru-RU" sz="1600" noProof="0" dirty="0"/>
          </a:p>
        </p:txBody>
      </p:sp>
      <p:sp>
        <p:nvSpPr>
          <p:cNvPr id="10" name="Рисунок 8">
            <a:extLst>
              <a:ext uri="{FF2B5EF4-FFF2-40B4-BE49-F238E27FC236}">
                <a16:creationId xmlns:a16="http://schemas.microsoft.com/office/drawing/2014/main" xmlns="" id="{21BED569-C9C5-8F4D-A42A-ED4914579D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24550" y="633875"/>
            <a:ext cx="5632450" cy="5591175"/>
          </a:xfrm>
          <a:solidFill>
            <a:schemeClr val="tx2"/>
          </a:solidFill>
        </p:spPr>
        <p:txBody>
          <a:bodyPr rtlCol="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ACB6E588-2EB7-9A41-A93A-7757596EF9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95754" y="942870"/>
            <a:ext cx="4157296" cy="1292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cap="all" baseline="0"/>
            </a:lvl1pPr>
          </a:lstStyle>
          <a:p>
            <a:pPr rtl="0"/>
            <a:r>
              <a:rPr lang="ru-RU" noProof="0" dirty="0"/>
              <a:t>Место для заголовка</a:t>
            </a:r>
          </a:p>
        </p:txBody>
      </p:sp>
      <p:sp>
        <p:nvSpPr>
          <p:cNvPr id="12" name="Объект 3">
            <a:extLst>
              <a:ext uri="{FF2B5EF4-FFF2-40B4-BE49-F238E27FC236}">
                <a16:creationId xmlns:a16="http://schemas.microsoft.com/office/drawing/2014/main" xmlns="" id="{A6C0FE70-F6BB-3D40-AD3C-E704CABE4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5754" y="2281657"/>
            <a:ext cx="4157296" cy="3633471"/>
          </a:xfrm>
        </p:spPr>
        <p:txBody>
          <a:bodyPr rtlCol="0">
            <a:normAutofit/>
          </a:bodyPr>
          <a:lstStyle>
            <a:lvl1pPr marL="0" indent="0">
              <a:buClr>
                <a:schemeClr val="tx1"/>
              </a:buClr>
              <a:buNone/>
              <a:defRPr sz="1600">
                <a:solidFill>
                  <a:schemeClr val="tx1"/>
                </a:solidFill>
              </a:defRPr>
            </a:lvl1pPr>
            <a:lvl2pPr marL="201168" indent="0">
              <a:buClr>
                <a:schemeClr val="tx1"/>
              </a:buClr>
              <a:buFont typeface="Arial" panose="020B0604020202020204" pitchFamily="34" charset="0"/>
              <a:buNone/>
              <a:defRPr sz="1400">
                <a:solidFill>
                  <a:schemeClr val="tx1"/>
                </a:solidFill>
              </a:defRPr>
            </a:lvl2pPr>
            <a:lvl3pPr marL="38404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3pPr>
            <a:lvl4pPr marL="56692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4pPr>
            <a:lvl5pPr marL="749808" indent="0">
              <a:buClr>
                <a:schemeClr val="tx1"/>
              </a:buClr>
              <a:buFont typeface="Arial" panose="020B0604020202020204" pitchFamily="34" charset="0"/>
              <a:buNone/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370171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Цита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E8D174-9E65-476B-9C92-ACEDEBD31DAF}" type="datetime1">
              <a:rPr lang="ru-RU" noProof="0" smtClean="0"/>
              <a:pPr rtl="0"/>
              <a:t>18.05.2021</a:t>
            </a:fld>
            <a:endParaRPr lang="ru-RU" noProof="0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 dirty="0"/>
          </a:p>
        </p:txBody>
      </p:sp>
      <p:sp>
        <p:nvSpPr>
          <p:cNvPr id="4" name="Номер слайда 3">
            <a:extLst>
              <a:ext uri="{FF2B5EF4-FFF2-40B4-BE49-F238E27FC236}">
                <a16:creationId xmlns:a16="http://schemas.microsoft.com/office/drawing/2014/main" xmlns="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  <p:sp>
        <p:nvSpPr>
          <p:cNvPr id="5" name="Прямоугольник">
            <a:extLst>
              <a:ext uri="{FF2B5EF4-FFF2-40B4-BE49-F238E27FC236}">
                <a16:creationId xmlns:a16="http://schemas.microsoft.com/office/drawing/2014/main" xmlns="" id="{0AB10FFC-D586-994D-8D3D-F4042255CB72}"/>
              </a:ext>
            </a:extLst>
          </p:cNvPr>
          <p:cNvSpPr/>
          <p:nvPr userDrawn="1"/>
        </p:nvSpPr>
        <p:spPr>
          <a:xfrm flipH="1"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ru-RU" sz="1600" noProof="0" dirty="0"/>
          </a:p>
        </p:txBody>
      </p:sp>
      <p:sp>
        <p:nvSpPr>
          <p:cNvPr id="6" name="Прямоугольник">
            <a:extLst>
              <a:ext uri="{FF2B5EF4-FFF2-40B4-BE49-F238E27FC236}">
                <a16:creationId xmlns:a16="http://schemas.microsoft.com/office/drawing/2014/main" xmlns="" id="{C7B0C08A-E831-D242-B2CE-2DEB004F982F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ru-RU" sz="1600" noProof="0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105C2191-88F7-4148-96FD-E129F707E038}"/>
              </a:ext>
            </a:extLst>
          </p:cNvPr>
          <p:cNvCxnSpPr/>
          <p:nvPr userDrawn="1"/>
        </p:nvCxnSpPr>
        <p:spPr>
          <a:xfrm>
            <a:off x="6818393" y="999565"/>
            <a:ext cx="0" cy="48588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61FB2196-E251-5A40-86F7-6092CEBFA1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5000" y="3135207"/>
            <a:ext cx="5460992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4800" cap="all" baseline="0"/>
            </a:lvl1pPr>
          </a:lstStyle>
          <a:p>
            <a:pPr rtl="0"/>
            <a:r>
              <a:rPr lang="ru-RU" noProof="0" dirty="0"/>
              <a:t>Место для заголовка</a:t>
            </a:r>
          </a:p>
        </p:txBody>
      </p:sp>
      <p:sp>
        <p:nvSpPr>
          <p:cNvPr id="12" name="Объект 3">
            <a:extLst>
              <a:ext uri="{FF2B5EF4-FFF2-40B4-BE49-F238E27FC236}">
                <a16:creationId xmlns:a16="http://schemas.microsoft.com/office/drawing/2014/main" xmlns="" id="{C2FACD1B-0D9C-A547-98A0-D66C341D3D7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540794" y="831286"/>
            <a:ext cx="4016206" cy="5195425"/>
          </a:xfrm>
        </p:spPr>
        <p:txBody>
          <a:bodyPr rtlCol="0" anchor="ctr">
            <a:normAutofit/>
          </a:bodyPr>
          <a:lstStyle>
            <a:lvl1pPr marL="342900" indent="-342900">
              <a:buClr>
                <a:schemeClr val="tx1"/>
              </a:buClr>
              <a:buFont typeface="+mj-lt"/>
              <a:buAutoNum type="arabicPeriod"/>
              <a:defRPr sz="1600">
                <a:solidFill>
                  <a:schemeClr val="tx1"/>
                </a:solidFill>
              </a:defRPr>
            </a:lvl1pPr>
            <a:lvl2pPr marL="544068" indent="-342900">
              <a:buClr>
                <a:schemeClr val="tx1"/>
              </a:buClr>
              <a:buFont typeface="+mj-lt"/>
              <a:buAutoNum type="arabicPeriod"/>
              <a:defRPr sz="1400"/>
            </a:lvl2pPr>
            <a:lvl3pPr marL="612648" indent="-228600">
              <a:buClr>
                <a:schemeClr val="tx1"/>
              </a:buClr>
              <a:buFont typeface="+mj-lt"/>
              <a:buAutoNum type="arabicPeriod"/>
              <a:defRPr sz="1100"/>
            </a:lvl3pPr>
            <a:lvl4pPr marL="795528" indent="-228600">
              <a:buClr>
                <a:schemeClr val="tx1"/>
              </a:buClr>
              <a:buFont typeface="+mj-lt"/>
              <a:buAutoNum type="arabicPeriod"/>
              <a:defRPr sz="1100"/>
            </a:lvl4pPr>
            <a:lvl5pPr marL="978408" indent="-228600">
              <a:buClr>
                <a:schemeClr val="tx1"/>
              </a:buClr>
              <a:buFont typeface="+mj-lt"/>
              <a:buAutoNum type="arabicPeriod"/>
              <a:defRPr sz="1100"/>
            </a:lvl5pPr>
          </a:lstStyle>
          <a:p>
            <a:pPr lvl="0" rtl="0"/>
            <a:r>
              <a:rPr lang="ru-RU" noProof="0" dirty="0"/>
              <a:t>Разместите здесь цитату</a:t>
            </a:r>
          </a:p>
        </p:txBody>
      </p:sp>
    </p:spTree>
    <p:extLst>
      <p:ext uri="{BB962C8B-B14F-4D97-AF65-F5344CB8AC3E}">
        <p14:creationId xmlns:p14="http://schemas.microsoft.com/office/powerpoint/2010/main" xmlns="" val="418493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">
            <a:extLst>
              <a:ext uri="{FF2B5EF4-FFF2-40B4-BE49-F238E27FC236}">
                <a16:creationId xmlns:a16="http://schemas.microsoft.com/office/drawing/2014/main" xmlns="" id="{1552108B-1F90-0044-A7D4-0956E919F29A}"/>
              </a:ext>
            </a:extLst>
          </p:cNvPr>
          <p:cNvSpPr/>
          <p:nvPr userDrawn="1"/>
        </p:nvSpPr>
        <p:spPr>
          <a:xfrm>
            <a:off x="635000" y="633875"/>
            <a:ext cx="10922000" cy="5590250"/>
          </a:xfrm>
          <a:prstGeom prst="rect">
            <a:avLst/>
          </a:prstGeom>
          <a:solidFill>
            <a:srgbClr val="F6F9FF"/>
          </a:solidFill>
          <a:ln w="12700">
            <a:noFill/>
            <a:miter lim="400000"/>
          </a:ln>
          <a:effectLst>
            <a:outerShdw blurRad="254000" dist="25400" dir="2700000" rotWithShape="0">
              <a:srgbClr val="1F2125">
                <a:alpha val="15000"/>
              </a:srgbClr>
            </a:outerShdw>
          </a:effectLst>
        </p:spPr>
        <p:txBody>
          <a:bodyPr lIns="0" tIns="0" rIns="0" bIns="0" rtlCol="0" anchor="ctr"/>
          <a:lstStyle/>
          <a:p>
            <a:pPr rtl="0">
              <a:defRPr sz="3200" b="0">
                <a:solidFill>
                  <a:srgbClr val="E8ECF2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lang="ru-RU" sz="1600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942871"/>
            <a:ext cx="10058400" cy="5875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 dirty="0"/>
              <a:t>Стиль образца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ru-RU" noProof="0" dirty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pPr rtl="0"/>
            <a:fld id="{1173217D-5CAC-4089-B21C-6C06BFC9BB4C}" type="datetime1">
              <a:rPr lang="ru-RU" noProof="0" smtClean="0"/>
              <a:pPr rtl="0"/>
              <a:t>18.05.2021</a:t>
            </a:fld>
            <a:endParaRPr lang="ru-RU" noProof="0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pPr rtl="0"/>
            <a:fld id="{3A98EE3D-8CD1-4C3F-BD1C-C98C9596463C}" type="slidenum">
              <a:rPr lang="ru-RU" noProof="0" smtClean="0"/>
              <a:pPr rtl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xmlns="" val="139436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93" r:id="rId2"/>
    <p:sldLayoutId id="2147483675" r:id="rId3"/>
    <p:sldLayoutId id="2147483684" r:id="rId4"/>
    <p:sldLayoutId id="2147483678" r:id="rId5"/>
    <p:sldLayoutId id="2147483688" r:id="rId6"/>
    <p:sldLayoutId id="2147483679" r:id="rId7"/>
    <p:sldLayoutId id="2147483692" r:id="rId8"/>
    <p:sldLayoutId id="2147483691" r:id="rId9"/>
    <p:sldLayoutId id="2147483690" r:id="rId10"/>
    <p:sldLayoutId id="2147483689" r:id="rId11"/>
    <p:sldLayoutId id="214748368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gz.ru/archives/html_arch/lg112006/Polosy/1_3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inp.nsk.su/images/profcom-stuff/reports/report-2020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5B7AEFB0-51F2-5449-996C-73382891D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sz="4800" dirty="0"/>
              <a:t>Предвыборная программа </a:t>
            </a:r>
            <a:r>
              <a:rPr lang="ru-RU" sz="4800" dirty="0" smtClean="0"/>
              <a:t>кандидата на </a:t>
            </a:r>
            <a:r>
              <a:rPr lang="ru-RU" sz="4800" dirty="0"/>
              <a:t>должность Председателя Профсоюза работников РАН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xmlns="" id="{B0F6D6CF-8D73-6643-A348-53AAE29FD1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ru-RU" dirty="0"/>
              <a:t>Ивлев Г.А.  </a:t>
            </a:r>
            <a:r>
              <a:rPr lang="en-US" dirty="0"/>
              <a:t>VIII </a:t>
            </a:r>
            <a:r>
              <a:rPr lang="ru-RU" dirty="0"/>
              <a:t>съезд профсоюза работников РАН</a:t>
            </a:r>
          </a:p>
        </p:txBody>
      </p:sp>
    </p:spTree>
    <p:extLst>
      <p:ext uri="{BB962C8B-B14F-4D97-AF65-F5344CB8AC3E}">
        <p14:creationId xmlns:p14="http://schemas.microsoft.com/office/powerpoint/2010/main" xmlns="" val="183336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350498-C6E0-4603-8DF5-64D8BE8F2FB8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rtlCol="0" anchor="ctr">
            <a:normAutofit fontScale="90000"/>
          </a:bodyPr>
          <a:lstStyle/>
          <a:p>
            <a:pPr algn="ctr" rtl="0"/>
            <a:r>
              <a:rPr lang="ru-RU" dirty="0"/>
              <a:t>Финансовые ПОКАЗАТЕЛИ Профсоюза</a:t>
            </a:r>
            <a:br>
              <a:rPr lang="ru-RU" dirty="0"/>
            </a:br>
            <a:r>
              <a:rPr lang="ru-RU" dirty="0"/>
              <a:t>(5% от Валового сбора)</a:t>
            </a: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xmlns="" id="{C43140D6-6F61-4A29-82CC-12FC02A8BA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15442990"/>
              </p:ext>
            </p:extLst>
          </p:nvPr>
        </p:nvGraphicFramePr>
        <p:xfrm>
          <a:off x="1096963" y="2108200"/>
          <a:ext cx="10058400" cy="376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19102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70A4A6DC-785E-41BA-A24F-F425D345E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366789"/>
            <a:ext cx="10058400" cy="4697127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1. Значительное число направлений деятельности Профсоюза и его организаций стали декларативными. Работа по ним либо не ведётся, либо ведётся недостаточно активно. Основными достижениями Профсоюза за последние 5 лет можно признать: поступление значительных дополнительных средств в подведомственные учреждения; предотвращение массовых сокращений; наличие конструктивного взаимодействия с Учредителем, РАН, законодательным органом, дружественными профсоюзами и общественными объединениями.</a:t>
            </a:r>
          </a:p>
          <a:p>
            <a:r>
              <a:rPr lang="ru-RU" dirty="0"/>
              <a:t>2. Имеется целый ряд застаревших </a:t>
            </a:r>
            <a:r>
              <a:rPr lang="ru-RU" dirty="0" smtClean="0"/>
              <a:t> проблем </a:t>
            </a:r>
            <a:r>
              <a:rPr lang="ru-RU" dirty="0"/>
              <a:t>в ряде регионов, из которых перестали приходить </a:t>
            </a:r>
            <a:r>
              <a:rPr lang="ru-RU" dirty="0" err="1"/>
              <a:t>профвзносы</a:t>
            </a:r>
            <a:r>
              <a:rPr lang="ru-RU" dirty="0"/>
              <a:t> или значительно снизился их объём. </a:t>
            </a:r>
          </a:p>
          <a:p>
            <a:r>
              <a:rPr lang="ru-RU" dirty="0"/>
              <a:t>3. Одновременно слабой </a:t>
            </a:r>
            <a:r>
              <a:rPr lang="ru-RU" dirty="0" smtClean="0"/>
              <a:t>и </a:t>
            </a:r>
            <a:r>
              <a:rPr lang="ru-RU" dirty="0"/>
              <a:t>сильной стороной Профсоюза является то, что для подавляющего большинства руководителей региональных (крупных первичных) организаций профсоюзная работа не является основной. Руководители погружены во внутренний мир субъекта защиты, но он же отбирает у них время для полноценной работы. 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4. Отсутствует исполнительская дисциплина в выполнении решений по линии </a:t>
            </a:r>
            <a:r>
              <a:rPr lang="ru-RU" dirty="0" smtClean="0"/>
              <a:t>Профсоюз </a:t>
            </a:r>
            <a:r>
              <a:rPr lang="ru-RU" dirty="0"/>
              <a:t>– региональная – первичная организация. В свою очередь при возникновении серьёзных проблем у ППО или региональной организации вышестоящая в большинстве случаев не способна им помочь. 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26B65BAC-EB7A-4284-937B-8FF7ED79C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94084"/>
            <a:ext cx="10058400" cy="587584"/>
          </a:xfrm>
        </p:spPr>
        <p:txBody>
          <a:bodyPr/>
          <a:lstStyle/>
          <a:p>
            <a:pPr algn="ctr"/>
            <a:r>
              <a:rPr lang="ru-RU" dirty="0"/>
              <a:t>Обзор состояния дел в Профсоюзе</a:t>
            </a:r>
          </a:p>
        </p:txBody>
      </p:sp>
    </p:spTree>
    <p:extLst>
      <p:ext uri="{BB962C8B-B14F-4D97-AF65-F5344CB8AC3E}">
        <p14:creationId xmlns:p14="http://schemas.microsoft.com/office/powerpoint/2010/main" xmlns="" val="394112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9BEC2C98-D678-4BD5-AA32-A0ADD9EB2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232035"/>
            <a:ext cx="10058400" cy="488000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5. Есть общая для всех уровней профсоюза проблема -  не хватает денег. При этом, на каждом уровне можно поставить вопрос относительно эффективности их использования и приоритетности тех или иных трат. В том числе из-за нехватки средств у Профсоюза нет правовой и технической инспекции труда. Штат аппарата явно недостаточен для того объёма работы, которым ему приходится заниматься. Практически полностью исчезло среднее звено специалистов, остались руководители и секретарь.  </a:t>
            </a:r>
          </a:p>
          <a:p>
            <a:r>
              <a:rPr lang="ru-RU" dirty="0"/>
              <a:t>6. Профсоюз и его организации испытывают кадровый голод, есть вопросы к компетентности и </a:t>
            </a:r>
            <a:r>
              <a:rPr lang="ru-RU" dirty="0" smtClean="0"/>
              <a:t>эффективности </a:t>
            </a:r>
            <a:r>
              <a:rPr lang="ru-RU" dirty="0"/>
              <a:t>работников аппаратов</a:t>
            </a:r>
            <a:r>
              <a:rPr lang="ru-RU" dirty="0" smtClean="0"/>
              <a:t>. </a:t>
            </a:r>
            <a:r>
              <a:rPr lang="ru-RU" dirty="0" smtClean="0"/>
              <a:t>Нужна учёба.</a:t>
            </a:r>
            <a:endParaRPr lang="ru-RU" dirty="0"/>
          </a:p>
          <a:p>
            <a:r>
              <a:rPr lang="ru-RU" dirty="0"/>
              <a:t>7. Прошедший год показал, что неизбежен переход к новым формам коммуникаций и ведению делопроизводства. Необходимо добиться ситуации, когда на любой значимый информационный повод Профсоюз сможет выдать в информационное пространство ответную реакцию в течение суток, а не недель</a:t>
            </a:r>
            <a:r>
              <a:rPr lang="ru-RU" dirty="0" smtClean="0"/>
              <a:t>. </a:t>
            </a:r>
            <a:endParaRPr lang="ru-RU" dirty="0"/>
          </a:p>
          <a:p>
            <a:r>
              <a:rPr lang="ru-RU" dirty="0"/>
              <a:t>8. Нет полноценной системы обмена имеющимся положительным опытом работы, для </a:t>
            </a:r>
            <a:r>
              <a:rPr lang="ru-RU" dirty="0" smtClean="0"/>
              <a:t>ряда </a:t>
            </a:r>
            <a:r>
              <a:rPr lang="ru-RU" dirty="0"/>
              <a:t>региональных организаций общероссийские мероприятия воспринимаются как встречи </a:t>
            </a:r>
            <a:r>
              <a:rPr lang="ru-RU" dirty="0" smtClean="0"/>
              <a:t>«старых» </a:t>
            </a:r>
            <a:r>
              <a:rPr lang="ru-RU" dirty="0"/>
              <a:t>друзей, а не возможность решить кадровые проблемы и обменяться опытом.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03828D1C-A3D7-43D0-9350-2E7D77FC3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745958"/>
            <a:ext cx="10058400" cy="587584"/>
          </a:xfrm>
        </p:spPr>
        <p:txBody>
          <a:bodyPr/>
          <a:lstStyle/>
          <a:p>
            <a:pPr algn="ctr"/>
            <a:r>
              <a:rPr lang="ru-RU" dirty="0"/>
              <a:t>Обзор состояния дел в Профсоюзе</a:t>
            </a:r>
          </a:p>
        </p:txBody>
      </p:sp>
    </p:spTree>
    <p:extLst>
      <p:ext uri="{BB962C8B-B14F-4D97-AF65-F5344CB8AC3E}">
        <p14:creationId xmlns:p14="http://schemas.microsoft.com/office/powerpoint/2010/main" xmlns="" val="144428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6" descr="Графический элемент SmartArt для изображения схемы процесса">
            <a:extLst>
              <a:ext uri="{FF2B5EF4-FFF2-40B4-BE49-F238E27FC236}">
                <a16:creationId xmlns:a16="http://schemas.microsoft.com/office/drawing/2014/main" xmlns="" id="{668F23AC-E03A-498E-B416-C53303ABA1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15725846"/>
              </p:ext>
            </p:extLst>
          </p:nvPr>
        </p:nvGraphicFramePr>
        <p:xfrm>
          <a:off x="1251283" y="1530457"/>
          <a:ext cx="9904079" cy="1129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531FB3-8761-4C62-A879-97C144611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План на ближайшее время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05D469E8-87C5-40DA-A291-B2507601B733}"/>
              </a:ext>
            </a:extLst>
          </p:cNvPr>
          <p:cNvSpPr/>
          <p:nvPr/>
        </p:nvSpPr>
        <p:spPr>
          <a:xfrm>
            <a:off x="3468800" y="2762451"/>
            <a:ext cx="1721607" cy="3152678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75E4B4E5-43A5-4DBD-B666-E1BD4AD34DEE}"/>
              </a:ext>
            </a:extLst>
          </p:cNvPr>
          <p:cNvSpPr/>
          <p:nvPr/>
        </p:nvSpPr>
        <p:spPr>
          <a:xfrm>
            <a:off x="1442682" y="2664594"/>
            <a:ext cx="1721607" cy="3152678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A9BB9E7A-5DB8-47E3-A2E0-661C9B1E39B2}"/>
              </a:ext>
            </a:extLst>
          </p:cNvPr>
          <p:cNvSpPr/>
          <p:nvPr/>
        </p:nvSpPr>
        <p:spPr>
          <a:xfrm>
            <a:off x="5155245" y="2659801"/>
            <a:ext cx="1698770" cy="337770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sz="1400" dirty="0"/>
              <a:t>Внедрение современных отчётных форм для региональных и первичных организаций. Работа точечно на местах (</a:t>
            </a:r>
            <a:r>
              <a:rPr lang="ru-RU" sz="1400" dirty="0" smtClean="0"/>
              <a:t>там, </a:t>
            </a:r>
            <a:r>
              <a:rPr lang="ru-RU" sz="1400" dirty="0"/>
              <a:t>где низкий процент членства профсоюза или отмечается его падение).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C22FA821-CF21-448C-992C-80C415548D4E}"/>
              </a:ext>
            </a:extLst>
          </p:cNvPr>
          <p:cNvSpPr/>
          <p:nvPr/>
        </p:nvSpPr>
        <p:spPr>
          <a:xfrm>
            <a:off x="5150802" y="2713522"/>
            <a:ext cx="1721607" cy="318937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xmlns="" id="{EDA569D5-F0DD-4423-A11A-E2438C55982E}"/>
              </a:ext>
            </a:extLst>
          </p:cNvPr>
          <p:cNvSpPr/>
          <p:nvPr/>
        </p:nvSpPr>
        <p:spPr>
          <a:xfrm>
            <a:off x="9126354" y="2713523"/>
            <a:ext cx="1721607" cy="3152678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50CE8B73-4EC3-4899-942F-090630BB1171}"/>
              </a:ext>
            </a:extLst>
          </p:cNvPr>
          <p:cNvSpPr txBox="1"/>
          <p:nvPr/>
        </p:nvSpPr>
        <p:spPr>
          <a:xfrm>
            <a:off x="1290571" y="2713523"/>
            <a:ext cx="172160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Прием дел и ревизия внутренних ресурсов.</a:t>
            </a:r>
          </a:p>
          <a:p>
            <a:r>
              <a:rPr lang="ru-RU" sz="1400" dirty="0"/>
              <a:t>Консультации, определение планов и задач.</a:t>
            </a:r>
          </a:p>
          <a:p>
            <a:r>
              <a:rPr lang="ru-RU" sz="1400" dirty="0"/>
              <a:t>Формирование команды и утверждение штатного расписание. Распределение обязанностей. Привлечение молодёжи.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DA9B7307-0EA1-44F3-8227-D3018BCB9836}"/>
              </a:ext>
            </a:extLst>
          </p:cNvPr>
          <p:cNvSpPr txBox="1"/>
          <p:nvPr/>
        </p:nvSpPr>
        <p:spPr>
          <a:xfrm>
            <a:off x="9051902" y="2713521"/>
            <a:ext cx="166493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Поиск партнёров, использование ресурсов академических институтов для решения стоящих перед профсоюзом задач. Усиление взаимодействия в рамках социального партнёрства. 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xmlns="" id="{9F8D1D4B-C58D-4AAD-BB97-BF898C49230B}"/>
              </a:ext>
            </a:extLst>
          </p:cNvPr>
          <p:cNvSpPr/>
          <p:nvPr/>
        </p:nvSpPr>
        <p:spPr>
          <a:xfrm>
            <a:off x="7138578" y="2659801"/>
            <a:ext cx="1664933" cy="350116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sz="1400" dirty="0"/>
              <a:t>Формирование резервного фонда на проведение общероссийских и региональных акций и для гарантий профсоюзной деятельности (начиная от ЦС и до ППО). Восстановление инспекций труда 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B6F580DE-E840-478B-9CAF-A599BCD47F15}"/>
              </a:ext>
            </a:extLst>
          </p:cNvPr>
          <p:cNvSpPr/>
          <p:nvPr/>
        </p:nvSpPr>
        <p:spPr>
          <a:xfrm>
            <a:off x="3219083" y="2664594"/>
            <a:ext cx="1721607" cy="3447448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r>
              <a:rPr lang="ru-RU" sz="1400" dirty="0"/>
              <a:t>Закупка нового оборудования.</a:t>
            </a:r>
          </a:p>
          <a:p>
            <a:r>
              <a:rPr lang="ru-RU" sz="1400" dirty="0"/>
              <a:t>Внедрение системы электронного документооборота. Обучение сотрудников. Применение для определённой доли сотрудников смешанного режима работы (удалённый/на месте).</a:t>
            </a:r>
          </a:p>
        </p:txBody>
      </p:sp>
    </p:spTree>
    <p:extLst>
      <p:ext uri="{BB962C8B-B14F-4D97-AF65-F5344CB8AC3E}">
        <p14:creationId xmlns:p14="http://schemas.microsoft.com/office/powerpoint/2010/main" xmlns="" val="14020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D850AAA-B77D-4000-A143-0539464CC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1836019"/>
            <a:ext cx="4639736" cy="736282"/>
          </a:xfrm>
        </p:spPr>
        <p:txBody>
          <a:bodyPr rtlCol="0"/>
          <a:lstStyle/>
          <a:p>
            <a:pPr rtl="0"/>
            <a:r>
              <a:rPr lang="ru-RU" dirty="0"/>
              <a:t>Если не решим её, то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AB250FE-08C8-4530-B722-29C38A359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435193"/>
            <a:ext cx="4639736" cy="3193272"/>
          </a:xfrm>
        </p:spPr>
        <p:txBody>
          <a:bodyPr rtlCol="0">
            <a:normAutofit/>
          </a:bodyPr>
          <a:lstStyle/>
          <a:p>
            <a:pPr rtl="0"/>
            <a:r>
              <a:rPr lang="ru-RU" sz="1800" dirty="0"/>
              <a:t>с</a:t>
            </a:r>
            <a:r>
              <a:rPr lang="ru-RU" sz="1800" dirty="0">
                <a:solidFill>
                  <a:schemeClr val="tx1"/>
                </a:solidFill>
              </a:rPr>
              <a:t>нижение отчислений в профсоюз не позволит создать полноценные правовые и технические инспекции труда. Региональные и первичные организации на местах не смогут в условиях изменяющегося подхода к заключению трудовых договоров отстаивать интересы работников, что в свою очередь приведёт к оттоку членов из Профсоюза. </a:t>
            </a:r>
          </a:p>
          <a:p>
            <a:pPr rtl="0"/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CDA0F0A-8BBE-4720-8A8F-47FD935FA9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79177" y="1705391"/>
            <a:ext cx="4689566" cy="515295"/>
          </a:xfrm>
        </p:spPr>
        <p:txBody>
          <a:bodyPr rtlCol="0"/>
          <a:lstStyle/>
          <a:p>
            <a:pPr rtl="0"/>
            <a:r>
              <a:rPr lang="ru-RU" dirty="0"/>
              <a:t>Если возьмёмся её решать, то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163EFDC-D9E5-4185-9B8F-C3C93FF516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15944" y="2194560"/>
            <a:ext cx="4639736" cy="3840480"/>
          </a:xfrm>
        </p:spPr>
        <p:txBody>
          <a:bodyPr rtlCol="0">
            <a:normAutofit fontScale="92500" lnSpcReduction="10000"/>
          </a:bodyPr>
          <a:lstStyle/>
          <a:p>
            <a:pPr rtl="0"/>
            <a:r>
              <a:rPr lang="ru-RU" dirty="0"/>
              <a:t>для положительного решения вопроса необходимо объединение усилий. </a:t>
            </a:r>
          </a:p>
          <a:p>
            <a:pPr rtl="0"/>
            <a:r>
              <a:rPr lang="ru-RU" dirty="0">
                <a:solidFill>
                  <a:schemeClr val="tx1"/>
                </a:solidFill>
              </a:rPr>
              <a:t>1. Если в городе есть успешная и сильная ППО</a:t>
            </a:r>
            <a:r>
              <a:rPr lang="ru-RU" dirty="0"/>
              <a:t>, то она должна помогать стать такими же остальным и обмениваться с ними положительным опытом.</a:t>
            </a:r>
          </a:p>
          <a:p>
            <a:pPr rtl="0"/>
            <a:r>
              <a:rPr lang="ru-RU" dirty="0"/>
              <a:t>2. Если в каком-то регионе пропадает организация, то это наша общая беда, так как мы можем потерять статус общероссийского профсоюза. </a:t>
            </a:r>
          </a:p>
          <a:p>
            <a:pPr rtl="0"/>
            <a:r>
              <a:rPr lang="ru-RU" dirty="0"/>
              <a:t>3. В долгосрочной перспективе наш рост возможен только за счёт притока молодых сотрудников, а это значит, что у Профсоюза и организаций должно быть то, чем их можно будет привлечь в Профсоюз.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C62B56-74BF-47D4-B1CD-AF93A810B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942870"/>
            <a:ext cx="10058400" cy="1114529"/>
          </a:xfrm>
        </p:spPr>
        <p:txBody>
          <a:bodyPr rtlCol="0">
            <a:normAutofit fontScale="90000"/>
          </a:bodyPr>
          <a:lstStyle/>
          <a:p>
            <a:pPr rtl="0"/>
            <a:r>
              <a:rPr lang="ru-RU" dirty="0"/>
              <a:t>Самая актуальная </a:t>
            </a:r>
            <a:r>
              <a:rPr lang="ru-RU" dirty="0" smtClean="0"/>
              <a:t>сейчас задача </a:t>
            </a:r>
            <a:r>
              <a:rPr lang="ru-RU" dirty="0"/>
              <a:t>от которой зависит выживание нашего профсоюза это удержание и рост числа членов профсоюза</a:t>
            </a:r>
          </a:p>
        </p:txBody>
      </p:sp>
    </p:spTree>
    <p:extLst>
      <p:ext uri="{BB962C8B-B14F-4D97-AF65-F5344CB8AC3E}">
        <p14:creationId xmlns:p14="http://schemas.microsoft.com/office/powerpoint/2010/main" xmlns="" val="268205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44EE5181-4985-4941-A633-A6BE6593BFE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tretch/>
        </p:blipFill>
        <p:spPr>
          <a:xfrm>
            <a:off x="5945187" y="633875"/>
            <a:ext cx="5591175" cy="5591175"/>
          </a:xfrm>
          <a:noFill/>
        </p:spPr>
      </p:pic>
      <p:sp>
        <p:nvSpPr>
          <p:cNvPr id="10" name="Title 2">
            <a:extLst>
              <a:ext uri="{FF2B5EF4-FFF2-40B4-BE49-F238E27FC236}">
                <a16:creationId xmlns:a16="http://schemas.microsoft.com/office/drawing/2014/main" xmlns="" id="{A3486997-BF03-43E7-BCC4-C30B23C85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5754" y="942870"/>
            <a:ext cx="4157296" cy="1292750"/>
          </a:xfrm>
        </p:spPr>
        <p:txBody>
          <a:bodyPr>
            <a:normAutofit/>
          </a:bodyPr>
          <a:lstStyle/>
          <a:p>
            <a:r>
              <a:rPr lang="ru-RU" dirty="0"/>
              <a:t>информатизация до облаков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xmlns="" id="{B70A14EC-46A2-4F3B-A85D-4CFC6803B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5754" y="2011680"/>
            <a:ext cx="4157296" cy="4049485"/>
          </a:xfrm>
        </p:spPr>
        <p:txBody>
          <a:bodyPr>
            <a:normAutofit/>
          </a:bodyPr>
          <a:lstStyle/>
          <a:p>
            <a:r>
              <a:rPr lang="ru-RU" dirty="0"/>
              <a:t>Если бы у нас она была на уровне, то на местах никто бы и не заметил, что аппарат профсоюза испытывает трудности с работой в офисе.</a:t>
            </a:r>
          </a:p>
          <a:p>
            <a:r>
              <a:rPr lang="ru-RU" dirty="0"/>
              <a:t>Сейчас практически всё можно перевести в удалённый режим.</a:t>
            </a:r>
          </a:p>
          <a:p>
            <a:r>
              <a:rPr lang="ru-RU" dirty="0"/>
              <a:t>Звонки секретарю, электронную переписку. Получение обработку </a:t>
            </a:r>
            <a:r>
              <a:rPr lang="ru-RU" dirty="0" smtClean="0"/>
              <a:t>и </a:t>
            </a:r>
            <a:r>
              <a:rPr lang="ru-RU" dirty="0"/>
              <a:t>отправку деловой переписки.</a:t>
            </a:r>
          </a:p>
          <a:p>
            <a:r>
              <a:rPr lang="ru-RU" dirty="0" smtClean="0"/>
              <a:t>Полноценное рабочее место в дом каждому работнику аппарата.</a:t>
            </a:r>
            <a:endParaRPr lang="ru-RU" dirty="0"/>
          </a:p>
          <a:p>
            <a:r>
              <a:rPr lang="ru-RU" dirty="0"/>
              <a:t>Это не заменяет живое общение, но этим уже необходимо пользоваться.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579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4F7C633-6FA1-4FBC-8E61-54FEB4587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ДАЛЬНЕЙШИЕ ДЕЙСТВИЯ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DF69AA2-97D6-4693-9E8A-BEBB49A5C6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870" y="1815738"/>
            <a:ext cx="5711810" cy="4245428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ru-RU" dirty="0"/>
              <a:t>Первое      </a:t>
            </a:r>
            <a:r>
              <a:rPr lang="ru-RU" dirty="0" smtClean="0"/>
              <a:t> </a:t>
            </a:r>
          </a:p>
          <a:p>
            <a:pPr rtl="0"/>
            <a:r>
              <a:rPr lang="ru-RU" dirty="0" smtClean="0"/>
              <a:t> </a:t>
            </a:r>
            <a:r>
              <a:rPr lang="ru-RU" dirty="0" smtClean="0"/>
              <a:t>П</a:t>
            </a:r>
            <a:r>
              <a:rPr lang="ru-RU" dirty="0" smtClean="0"/>
              <a:t>ланомерное и постепенное решение  </a:t>
            </a:r>
            <a:r>
              <a:rPr lang="ru-RU" dirty="0" err="1" smtClean="0"/>
              <a:t>внутрипрофсоюзных</a:t>
            </a:r>
            <a:r>
              <a:rPr lang="ru-RU" dirty="0" smtClean="0"/>
              <a:t> задач</a:t>
            </a:r>
            <a:endParaRPr lang="ru-RU" dirty="0"/>
          </a:p>
          <a:p>
            <a:pPr rtl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 rtl="0">
              <a:buNone/>
            </a:pPr>
            <a:r>
              <a:rPr lang="ru-RU" dirty="0" smtClean="0"/>
              <a:t>Второе</a:t>
            </a:r>
          </a:p>
          <a:p>
            <a:pPr rtl="0">
              <a:buNone/>
            </a:pPr>
            <a:r>
              <a:rPr lang="ru-RU" dirty="0" smtClean="0"/>
              <a:t>У</a:t>
            </a:r>
            <a:r>
              <a:rPr lang="ru-RU" dirty="0" smtClean="0"/>
              <a:t>силение взаимодействия в рамках </a:t>
            </a:r>
            <a:r>
              <a:rPr lang="ru-RU" dirty="0" smtClean="0"/>
              <a:t>социального партнёрства на всех уровнях</a:t>
            </a:r>
            <a:r>
              <a:rPr lang="ru-RU" dirty="0" smtClean="0"/>
              <a:t>      </a:t>
            </a:r>
            <a:endParaRPr lang="ru-RU" dirty="0"/>
          </a:p>
          <a:p>
            <a:pPr rtl="0">
              <a:buNone/>
            </a:pPr>
            <a:endParaRPr lang="ru-RU" dirty="0" smtClean="0"/>
          </a:p>
          <a:p>
            <a:pPr rtl="0">
              <a:buNone/>
            </a:pPr>
            <a:r>
              <a:rPr lang="ru-RU" dirty="0" smtClean="0"/>
              <a:t>Третье</a:t>
            </a:r>
          </a:p>
          <a:p>
            <a:pPr rtl="0">
              <a:buNone/>
            </a:pPr>
            <a:r>
              <a:rPr lang="ru-RU" dirty="0" smtClean="0"/>
              <a:t>Подготовка Профсоюза к возможности участия в масштабных </a:t>
            </a:r>
            <a:r>
              <a:rPr lang="ru-RU" dirty="0"/>
              <a:t>и </a:t>
            </a:r>
            <a:r>
              <a:rPr lang="ru-RU" dirty="0" smtClean="0"/>
              <a:t>солидарных  действиях.</a:t>
            </a:r>
            <a:r>
              <a:rPr lang="ru-RU" dirty="0"/>
              <a:t>							</a:t>
            </a:r>
          </a:p>
        </p:txBody>
      </p:sp>
      <p:pic>
        <p:nvPicPr>
          <p:cNvPr id="7" name="Объект 6" descr="Изображение выглядит как вычерчивание линий, коллекция картинок&#10;&#10;Автоматически созданное описание">
            <a:extLst>
              <a:ext uri="{FF2B5EF4-FFF2-40B4-BE49-F238E27FC236}">
                <a16:creationId xmlns:a16="http://schemas.microsoft.com/office/drawing/2014/main" xmlns="" id="{812178B5-4127-42B3-B61F-29B98490BB34}"/>
              </a:ext>
            </a:extLst>
          </p:cNvPr>
          <p:cNvPicPr>
            <a:picLocks noGrp="1" noChangeAspect="1"/>
          </p:cNvPicPr>
          <p:nvPr>
            <p:ph sz="half" idx="14"/>
          </p:nvPr>
        </p:nvPicPr>
        <p:blipFill>
          <a:blip r:embed="rId3"/>
          <a:stretch>
            <a:fillRect/>
          </a:stretch>
        </p:blipFill>
        <p:spPr>
          <a:xfrm>
            <a:off x="721894" y="1690609"/>
            <a:ext cx="4726253" cy="3410780"/>
          </a:xfrm>
        </p:spPr>
      </p:pic>
    </p:spTree>
    <p:extLst>
      <p:ext uri="{BB962C8B-B14F-4D97-AF65-F5344CB8AC3E}">
        <p14:creationId xmlns:p14="http://schemas.microsoft.com/office/powerpoint/2010/main" xmlns="" val="149476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>
            <a:extLst>
              <a:ext uri="{FF2B5EF4-FFF2-40B4-BE49-F238E27FC236}">
                <a16:creationId xmlns:a16="http://schemas.microsoft.com/office/drawing/2014/main" xmlns="" id="{1B6C6BD0-EDC9-7C44-A414-B66D25E34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942871"/>
            <a:ext cx="10058400" cy="587584"/>
          </a:xfrm>
        </p:spPr>
        <p:txBody>
          <a:bodyPr rtlCol="0"/>
          <a:lstStyle/>
          <a:p>
            <a:pPr algn="ctr" rtl="0"/>
            <a:r>
              <a:rPr lang="ru-RU" dirty="0"/>
              <a:t>КОМАНДА, которая приведёт нас к цели</a:t>
            </a:r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xmlns="" id="{996C3DD2-045C-6945-B783-8067FCC3CDF9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309037" y="1703672"/>
            <a:ext cx="9846644" cy="4137183"/>
          </a:xfrm>
        </p:spPr>
        <p:txBody>
          <a:bodyPr rtlCol="0"/>
          <a:lstStyle/>
          <a:p>
            <a:pPr rtl="0"/>
            <a:r>
              <a:rPr lang="ru-RU" dirty="0"/>
              <a:t>Тут может оказаться каждый, кто разделяет мою обеспокоенность и готов </a:t>
            </a:r>
            <a:r>
              <a:rPr lang="ru-RU" dirty="0" smtClean="0"/>
              <a:t>много и интенсивно работать </a:t>
            </a:r>
            <a:r>
              <a:rPr lang="ru-RU" dirty="0"/>
              <a:t>в команде ради общей цели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4038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353100-3076-4726-B6E8-AE7CD2CCF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4298078"/>
            <a:ext cx="4998721" cy="678183"/>
          </a:xfrm>
        </p:spPr>
        <p:txBody>
          <a:bodyPr rtlCol="0"/>
          <a:lstStyle/>
          <a:p>
            <a:pPr rtl="0"/>
            <a:r>
              <a:rPr lang="ru-RU" dirty="0"/>
              <a:t>ЕСТЬ ли ВОПРОСЫ?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xmlns="" id="{2D25F863-1EC1-421B-91AD-99AF656D0E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7279" y="2441329"/>
            <a:ext cx="10113264" cy="609600"/>
          </a:xfrm>
        </p:spPr>
        <p:txBody>
          <a:bodyPr>
            <a:noAutofit/>
          </a:bodyPr>
          <a:lstStyle/>
          <a:p>
            <a:pPr algn="ctr"/>
            <a:r>
              <a:rPr lang="ru-RU" sz="4400" dirty="0"/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351221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C70B3111-7B97-654A-86CA-FD04EA6ED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Ивлев Георгий</a:t>
            </a:r>
          </a:p>
        </p:txBody>
      </p:sp>
      <p:graphicFrame>
        <p:nvGraphicFramePr>
          <p:cNvPr id="4" name="Объект 2" descr="Графический элемент SmartArt для контактных данных">
            <a:extLst>
              <a:ext uri="{FF2B5EF4-FFF2-40B4-BE49-F238E27FC236}">
                <a16:creationId xmlns:a16="http://schemas.microsoft.com/office/drawing/2014/main" xmlns="" id="{600D9413-DE22-3A40-BE90-9FD7FAA1C7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71810705"/>
              </p:ext>
            </p:extLst>
          </p:nvPr>
        </p:nvGraphicFramePr>
        <p:xfrm>
          <a:off x="1096963" y="2108200"/>
          <a:ext cx="10058400" cy="3760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4100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EF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Заголовок 18">
            <a:extLst>
              <a:ext uri="{FF2B5EF4-FFF2-40B4-BE49-F238E27FC236}">
                <a16:creationId xmlns:a16="http://schemas.microsoft.com/office/drawing/2014/main" xmlns="" id="{55BA9AC8-EA60-644D-9DDA-B76203EA1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>
                <a:solidFill>
                  <a:schemeClr val="tx1"/>
                </a:solidFill>
              </a:rPr>
              <a:t>СТРУКТУРА выступления</a:t>
            </a:r>
          </a:p>
        </p:txBody>
      </p:sp>
      <p:sp>
        <p:nvSpPr>
          <p:cNvPr id="17" name="Объект 16">
            <a:extLst>
              <a:ext uri="{FF2B5EF4-FFF2-40B4-BE49-F238E27FC236}">
                <a16:creationId xmlns:a16="http://schemas.microsoft.com/office/drawing/2014/main" xmlns="" id="{8E7591AD-81F4-2E45-AE36-F4DA40C190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dirty="0"/>
              <a:t>Цитата на тему</a:t>
            </a:r>
          </a:p>
          <a:p>
            <a:pPr rtl="0"/>
            <a:r>
              <a:rPr lang="ru-RU" dirty="0"/>
              <a:t>Член профсоюза, что мы о нём знаем?</a:t>
            </a:r>
          </a:p>
          <a:p>
            <a:pPr rtl="0"/>
            <a:r>
              <a:rPr lang="ru-RU" dirty="0" smtClean="0"/>
              <a:t>Наши </a:t>
            </a:r>
            <a:r>
              <a:rPr lang="ru-RU" dirty="0"/>
              <a:t>цели и задачи</a:t>
            </a:r>
          </a:p>
          <a:p>
            <a:pPr rtl="0"/>
            <a:r>
              <a:rPr lang="ru-RU" dirty="0"/>
              <a:t>Направления деятельности</a:t>
            </a:r>
          </a:p>
          <a:p>
            <a:r>
              <a:rPr lang="ru-RU" dirty="0"/>
              <a:t>Финансовые показатели Профсоюза</a:t>
            </a:r>
          </a:p>
          <a:p>
            <a:r>
              <a:rPr lang="ru-RU" dirty="0"/>
              <a:t>Обзор состояния дел</a:t>
            </a:r>
          </a:p>
          <a:p>
            <a:pPr rtl="0"/>
            <a:r>
              <a:rPr lang="ru-RU" dirty="0"/>
              <a:t>План на ближайшее </a:t>
            </a:r>
            <a:r>
              <a:rPr lang="ru-RU" dirty="0" smtClean="0"/>
              <a:t>время</a:t>
            </a:r>
            <a:endParaRPr lang="ru-RU" dirty="0"/>
          </a:p>
          <a:p>
            <a:pPr rtl="0"/>
            <a:r>
              <a:rPr lang="ru-RU" dirty="0"/>
              <a:t>Самая актуальная </a:t>
            </a:r>
            <a:r>
              <a:rPr lang="ru-RU" dirty="0" smtClean="0"/>
              <a:t> текущая задача</a:t>
            </a:r>
          </a:p>
          <a:p>
            <a:pPr rtl="0"/>
            <a:r>
              <a:rPr lang="ru-RU" dirty="0" smtClean="0"/>
              <a:t>Информатизация </a:t>
            </a:r>
            <a:r>
              <a:rPr lang="ru-RU" dirty="0"/>
              <a:t>до «облаков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Дальнейшие действия</a:t>
            </a:r>
          </a:p>
          <a:p>
            <a:r>
              <a:rPr lang="ru-RU" dirty="0" smtClean="0"/>
              <a:t>Команда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689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E5E51183-D0D9-A74B-94F0-9EC0104A7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740" y="2509751"/>
            <a:ext cx="5282260" cy="2246807"/>
          </a:xfrm>
        </p:spPr>
        <p:txBody>
          <a:bodyPr rtlCol="0"/>
          <a:lstStyle/>
          <a:p>
            <a:pPr algn="ctr" rtl="0">
              <a:tabLst>
                <a:tab pos="3308350" algn="l"/>
              </a:tabLst>
            </a:pPr>
            <a:r>
              <a:rPr lang="ru-RU" i="0" u="sng" dirty="0">
                <a:solidFill>
                  <a:srgbClr val="660000"/>
                </a:solidFill>
                <a:effectLst/>
                <a:latin typeface="Geneva"/>
                <a:hlinkClick r:id="rId3"/>
              </a:rPr>
              <a:t>Александр Зиновьев</a:t>
            </a:r>
            <a:r>
              <a:rPr lang="en-US" b="1" i="0" u="sng" dirty="0">
                <a:solidFill>
                  <a:srgbClr val="660000"/>
                </a:solidFill>
                <a:effectLst/>
                <a:latin typeface="Geneva"/>
              </a:rPr>
              <a:t/>
            </a:r>
            <a:br>
              <a:rPr lang="en-US" b="1" i="0" u="sng" dirty="0">
                <a:solidFill>
                  <a:srgbClr val="660000"/>
                </a:solidFill>
                <a:effectLst/>
                <a:latin typeface="Geneva"/>
              </a:rPr>
            </a:br>
            <a:r>
              <a:rPr lang="ru-RU" b="0" i="0" dirty="0">
                <a:solidFill>
                  <a:srgbClr val="000000"/>
                </a:solidFill>
                <a:effectLst/>
                <a:latin typeface="Geneva"/>
              </a:rPr>
              <a:t> </a:t>
            </a:r>
            <a:r>
              <a:rPr lang="ru-RU" sz="2800" b="1" i="0" dirty="0">
                <a:solidFill>
                  <a:srgbClr val="000000"/>
                </a:solidFill>
                <a:effectLst/>
                <a:latin typeface="Geneva"/>
              </a:rPr>
              <a:t>|28 - 31 декабря </a:t>
            </a:r>
            <a:r>
              <a:rPr lang="ru-RU" sz="2800" b="1" i="0" dirty="0" smtClean="0">
                <a:solidFill>
                  <a:srgbClr val="000000"/>
                </a:solidFill>
                <a:effectLst/>
                <a:latin typeface="Geneva"/>
              </a:rPr>
              <a:t>2005Г.|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Geneva"/>
              </a:rPr>
              <a:t> 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319ED1B1-6FE0-FA43-95C4-366DBD1F13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39699" y="847288"/>
            <a:ext cx="4317301" cy="5179423"/>
          </a:xfrm>
        </p:spPr>
        <p:txBody>
          <a:bodyPr rtlCol="0"/>
          <a:lstStyle/>
          <a:p>
            <a:pPr marL="0" indent="0" rtl="0">
              <a:buNone/>
            </a:pPr>
            <a:r>
              <a:rPr lang="ru-RU" b="0" i="0" dirty="0">
                <a:solidFill>
                  <a:srgbClr val="000000"/>
                </a:solidFill>
                <a:effectLst/>
                <a:latin typeface="Geneva"/>
              </a:rPr>
              <a:t>"Хочу, чтобы народ, к которому я принадлежу, выжил в качестве исторически значимой величины в сложившихся беспрецедентно страшных условиях. И необходимое условие для этого – объективно-беспощадное понимание сложившейся реальности. Желаю моим соотечественникам стремиться к этому пониманию, каким бы ужасающим оно ни было. Иначе нас просто исключат из истории".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197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xmlns="" id="{900900CD-B943-934F-857F-30AA913FE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3870" y="942871"/>
            <a:ext cx="5711810" cy="587584"/>
          </a:xfrm>
        </p:spPr>
        <p:txBody>
          <a:bodyPr rtlCol="0" anchor="ctr">
            <a:normAutofit/>
          </a:bodyPr>
          <a:lstStyle/>
          <a:p>
            <a:pPr algn="ctr" rtl="0"/>
            <a:r>
              <a:rPr lang="ru-RU" dirty="0"/>
              <a:t>ПРИМЕР члена профсоюза</a:t>
            </a:r>
          </a:p>
        </p:txBody>
      </p:sp>
      <p:pic>
        <p:nvPicPr>
          <p:cNvPr id="5" name="Объект 4" descr="Изображение выглядит как силуэт&#10;&#10;Автоматически созданное описание">
            <a:extLst>
              <a:ext uri="{FF2B5EF4-FFF2-40B4-BE49-F238E27FC236}">
                <a16:creationId xmlns:a16="http://schemas.microsoft.com/office/drawing/2014/main" xmlns="" id="{7AA3687F-102B-4FE2-9BC9-C937C054C03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l="10739" r="7748"/>
          <a:stretch/>
        </p:blipFill>
        <p:spPr>
          <a:xfrm>
            <a:off x="5443870" y="1973589"/>
            <a:ext cx="5711810" cy="3941540"/>
          </a:xfrm>
          <a:noFill/>
        </p:spPr>
      </p:pic>
      <p:sp>
        <p:nvSpPr>
          <p:cNvPr id="12" name="Объект 11">
            <a:extLst>
              <a:ext uri="{FF2B5EF4-FFF2-40B4-BE49-F238E27FC236}">
                <a16:creationId xmlns:a16="http://schemas.microsoft.com/office/drawing/2014/main" xmlns="" id="{2A09EEBC-5E2C-D240-A5D6-6952B8392E49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05170" y="621039"/>
            <a:ext cx="4589130" cy="5603086"/>
          </a:xfrm>
        </p:spPr>
        <p:txBody>
          <a:bodyPr rtlCol="0">
            <a:normAutofit/>
          </a:bodyPr>
          <a:lstStyle/>
          <a:p>
            <a:pPr rtl="0"/>
            <a:r>
              <a:rPr lang="ru-RU" sz="2000" dirty="0"/>
              <a:t>Профсоюз не </a:t>
            </a:r>
            <a:r>
              <a:rPr lang="ru-RU" sz="2000" dirty="0" smtClean="0"/>
              <a:t>знает, </a:t>
            </a:r>
            <a:r>
              <a:rPr lang="ru-RU" sz="2000" dirty="0"/>
              <a:t>кто является его членами.</a:t>
            </a:r>
          </a:p>
          <a:p>
            <a:pPr rtl="0"/>
            <a:r>
              <a:rPr lang="ru-RU" sz="2000" dirty="0"/>
              <a:t>Не известен средний возраст, соотношение полов и кол-во молодых членов в профсоюза (в возрасте до 35 лет). Мы не знаем процент членства  среди научных и ненаучных работников</a:t>
            </a:r>
          </a:p>
          <a:p>
            <a:pPr rtl="0"/>
            <a:r>
              <a:rPr lang="ru-RU" sz="2000" dirty="0"/>
              <a:t>В профсоюзе есть примеры ППО, где эта работа ведётся системно много лет. </a:t>
            </a:r>
            <a:r>
              <a:rPr lang="ru-RU" sz="2000" dirty="0" smtClean="0"/>
              <a:t>Например, </a:t>
            </a:r>
            <a:r>
              <a:rPr lang="ru-RU" sz="2000" dirty="0"/>
              <a:t>в ИЯФ. </a:t>
            </a:r>
          </a:p>
          <a:p>
            <a:pPr rtl="0"/>
            <a:r>
              <a:rPr lang="ru-RU" dirty="0">
                <a:hlinkClick r:id="rId4"/>
              </a:rPr>
              <a:t>Отчёт ППО ИЯФ СО РАН за 2020 (</a:t>
            </a:r>
            <a:r>
              <a:rPr lang="en-US" dirty="0">
                <a:hlinkClick r:id="rId4"/>
              </a:rPr>
              <a:t>nsk.su)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5535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1BCFC6-1F1C-4A9F-98D1-7EA3B7ED8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3538" y="942870"/>
            <a:ext cx="5712142" cy="145382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Убыль по за 5 лет:</a:t>
            </a:r>
            <a:br>
              <a:rPr lang="ru-RU" dirty="0"/>
            </a:br>
            <a:r>
              <a:rPr lang="ru-RU" dirty="0"/>
              <a:t>Профсоюз работников РАН- 14.5%</a:t>
            </a:r>
            <a:br>
              <a:rPr lang="ru-RU" dirty="0"/>
            </a:br>
            <a:r>
              <a:rPr lang="ru-RU" dirty="0"/>
              <a:t>Профсоюз СО РАН- 21.8%</a:t>
            </a:r>
          </a:p>
        </p:txBody>
      </p:sp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xmlns="" id="{BED4AE25-8793-4D0D-8CEB-A3D761DF6B2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23547259"/>
              </p:ext>
            </p:extLst>
          </p:nvPr>
        </p:nvGraphicFramePr>
        <p:xfrm>
          <a:off x="5443538" y="1973263"/>
          <a:ext cx="5711825" cy="3941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901B618-8C37-464C-BEE7-34F9D95C27D4}"/>
              </a:ext>
            </a:extLst>
          </p:cNvPr>
          <p:cNvSpPr>
            <a:spLocks noGrp="1"/>
          </p:cNvSpPr>
          <p:nvPr>
            <p:ph sz="half" idx="14"/>
          </p:nvPr>
        </p:nvSpPr>
        <p:spPr/>
        <p:txBody>
          <a:bodyPr>
            <a:normAutofit fontScale="92500" lnSpcReduction="10000"/>
          </a:bodyPr>
          <a:lstStyle/>
          <a:p>
            <a:pPr rtl="0"/>
            <a:endParaRPr lang="ru-RU" sz="1800" dirty="0"/>
          </a:p>
          <a:p>
            <a:pPr rtl="0"/>
            <a:r>
              <a:rPr lang="ru-RU" sz="1800" dirty="0"/>
              <a:t>Пока профсоюз на всех фронтах добывал для учреждений, в которых работают его </a:t>
            </a:r>
            <a:r>
              <a:rPr lang="ru-RU" sz="1800" dirty="0" smtClean="0"/>
              <a:t>члены, финансирование, </a:t>
            </a:r>
            <a:r>
              <a:rPr lang="ru-RU" sz="1800" dirty="0"/>
              <a:t>в тылу продолжало идти падение численности его членов.</a:t>
            </a:r>
          </a:p>
          <a:p>
            <a:pPr rtl="0"/>
            <a:r>
              <a:rPr lang="ru-RU" sz="1800" dirty="0"/>
              <a:t>Идут процессы: по ликвидации отдельных учреждений или смена их подведомственности; слияния учреждений в </a:t>
            </a:r>
            <a:r>
              <a:rPr lang="ru-RU" sz="1800" dirty="0" smtClean="0"/>
              <a:t>федеральные исследовательские </a:t>
            </a:r>
            <a:r>
              <a:rPr lang="ru-RU" sz="1800" dirty="0"/>
              <a:t>центры.</a:t>
            </a:r>
          </a:p>
          <a:p>
            <a:pPr rtl="0"/>
            <a:r>
              <a:rPr lang="ru-RU" sz="1800" dirty="0"/>
              <a:t>Но самым опасным для профсоюза процессом </a:t>
            </a:r>
            <a:r>
              <a:rPr lang="ru-RU" sz="1800" dirty="0" smtClean="0"/>
              <a:t>считаю </a:t>
            </a:r>
            <a:r>
              <a:rPr lang="ru-RU" sz="1800" dirty="0"/>
              <a:t>падение числа членов профсоюза в рамках отдельно взятой ППО и особенно ниже порога в 50% от числа сотрудников.</a:t>
            </a:r>
          </a:p>
          <a:p>
            <a:pPr rtl="0"/>
            <a:r>
              <a:rPr lang="ru-RU" sz="1800" dirty="0"/>
              <a:t> Профсоюз за несколько лет так и не смог получить </a:t>
            </a:r>
            <a:r>
              <a:rPr lang="ru-RU" sz="1800" dirty="0" smtClean="0"/>
              <a:t>достоверных сведений о численности его членов и рабочих органов ППО</a:t>
            </a:r>
            <a:r>
              <a:rPr lang="ru-RU" sz="1800" dirty="0"/>
              <a:t>.</a:t>
            </a:r>
          </a:p>
          <a:p>
            <a:pPr rt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7204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CD59CD-1242-F149-AB16-9D02E7C89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dirty="0"/>
              <a:t>НАШИ ЦЕЛИ И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9497D95-D925-3641-A715-DB7630E98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43870" y="1626669"/>
            <a:ext cx="5711810" cy="4288460"/>
          </a:xfrm>
        </p:spPr>
        <p:txBody>
          <a:bodyPr rtlCol="0">
            <a:normAutofit fontScale="77500" lnSpcReduction="20000"/>
          </a:bodyPr>
          <a:lstStyle/>
          <a:p>
            <a:pPr indent="449580" algn="just"/>
            <a:r>
              <a:rPr lang="ru-RU" sz="1800" b="0" i="0" dirty="0">
                <a:solidFill>
                  <a:srgbClr val="000000"/>
                </a:solidFill>
                <a:effectLst/>
                <a:latin typeface="Lucida Grande"/>
              </a:rPr>
              <a:t>1.     Цели Профсоюза работников РАН – представительство и защита социально-трудовых прав и интересов членов профсоюза.</a:t>
            </a:r>
            <a:endParaRPr lang="ru-RU" b="0" i="0" dirty="0">
              <a:solidFill>
                <a:srgbClr val="000000"/>
              </a:solidFill>
              <a:effectLst/>
              <a:latin typeface="Lucida Grande"/>
            </a:endParaRPr>
          </a:p>
          <a:p>
            <a:pPr indent="449580" algn="just"/>
            <a:r>
              <a:rPr lang="ru-RU" sz="1800" b="0" i="0" dirty="0">
                <a:solidFill>
                  <a:srgbClr val="000000"/>
                </a:solidFill>
                <a:effectLst/>
                <a:latin typeface="Lucida Grande"/>
              </a:rPr>
              <a:t>Достигая целей, Профсоюз добивается повышения жизненного уровня и благосостояния членов Профсоюза.</a:t>
            </a:r>
            <a:endParaRPr lang="ru-RU" b="0" i="0" dirty="0">
              <a:solidFill>
                <a:srgbClr val="000000"/>
              </a:solidFill>
              <a:effectLst/>
              <a:latin typeface="Lucida Grande"/>
            </a:endParaRPr>
          </a:p>
          <a:p>
            <a:pPr indent="449580" algn="just"/>
            <a:r>
              <a:rPr lang="ru-RU" sz="1800" b="0" i="0" dirty="0">
                <a:solidFill>
                  <a:srgbClr val="000000"/>
                </a:solidFill>
                <a:effectLst/>
                <a:latin typeface="Lucida Grande"/>
              </a:rPr>
              <a:t>2.     Задачи Профсоюза:</a:t>
            </a:r>
            <a:endParaRPr lang="ru-RU" b="0" i="0" dirty="0">
              <a:solidFill>
                <a:srgbClr val="000000"/>
              </a:solidFill>
              <a:effectLst/>
              <a:latin typeface="Lucida Grande"/>
            </a:endParaRPr>
          </a:p>
          <a:p>
            <a:pPr indent="449580" algn="just"/>
            <a:r>
              <a:rPr lang="ru-RU" sz="1800" b="0" i="0" dirty="0">
                <a:solidFill>
                  <a:srgbClr val="000000"/>
                </a:solidFill>
                <a:effectLst/>
                <a:latin typeface="Lucida Grande"/>
              </a:rPr>
              <a:t>2.1   Повышение уровня оплаты труда, стипендий, совершенствование системы оплаты и нормирования труда.</a:t>
            </a:r>
            <a:endParaRPr lang="ru-RU" b="0" i="0" dirty="0">
              <a:solidFill>
                <a:srgbClr val="000000"/>
              </a:solidFill>
              <a:effectLst/>
              <a:latin typeface="Lucida Grande"/>
            </a:endParaRPr>
          </a:p>
          <a:p>
            <a:pPr indent="449580" algn="just"/>
            <a:r>
              <a:rPr lang="ru-RU" sz="1800" b="0" i="0" dirty="0">
                <a:solidFill>
                  <a:srgbClr val="000000"/>
                </a:solidFill>
                <a:effectLst/>
                <a:latin typeface="Lucida Grande"/>
              </a:rPr>
              <a:t>2.2.  </a:t>
            </a:r>
            <a:r>
              <a:rPr lang="ru-RU" sz="1800" b="1" i="0" dirty="0">
                <a:solidFill>
                  <a:srgbClr val="FF0000"/>
                </a:solidFill>
                <a:effectLst/>
                <a:latin typeface="Lucida Grande"/>
              </a:rPr>
              <a:t>Создание благоприятных и безопасных условий труда,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Lucida Grande"/>
              </a:rPr>
              <a:t> повышение социальной защищенности работников.</a:t>
            </a:r>
            <a:endParaRPr lang="ru-RU" b="0" i="0" dirty="0">
              <a:solidFill>
                <a:srgbClr val="000000"/>
              </a:solidFill>
              <a:effectLst/>
              <a:latin typeface="Lucida Grande"/>
            </a:endParaRPr>
          </a:p>
          <a:p>
            <a:pPr indent="449580" algn="just"/>
            <a:r>
              <a:rPr lang="ru-RU" sz="1800" b="0" i="0" dirty="0">
                <a:solidFill>
                  <a:srgbClr val="000000"/>
                </a:solidFill>
                <a:effectLst/>
                <a:latin typeface="Lucida Grande"/>
              </a:rPr>
              <a:t>2.3. </a:t>
            </a:r>
            <a:r>
              <a:rPr lang="ru-RU" sz="1800" b="1" i="0" dirty="0">
                <a:solidFill>
                  <a:srgbClr val="FF0000"/>
                </a:solidFill>
                <a:effectLst/>
                <a:latin typeface="Lucida Grande"/>
              </a:rPr>
              <a:t>Контроль за занятостью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Lucida Grande"/>
              </a:rPr>
              <a:t>и соблюдением социальных гарантий.</a:t>
            </a:r>
            <a:endParaRPr lang="ru-RU" b="0" i="0" dirty="0">
              <a:solidFill>
                <a:srgbClr val="000000"/>
              </a:solidFill>
              <a:effectLst/>
              <a:latin typeface="Lucida Grande"/>
            </a:endParaRPr>
          </a:p>
          <a:p>
            <a:pPr indent="449580" algn="just"/>
            <a:r>
              <a:rPr lang="ru-RU" sz="1800" b="0" i="0" dirty="0">
                <a:solidFill>
                  <a:srgbClr val="000000"/>
                </a:solidFill>
                <a:effectLst/>
                <a:latin typeface="Lucida Grande"/>
              </a:rPr>
              <a:t>2.4.  </a:t>
            </a:r>
            <a:r>
              <a:rPr lang="ru-RU" sz="18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Lucida Grande"/>
              </a:rPr>
              <a:t>Совершенствование законодательства, затрагивающего социально-экономические и трудовые отношения (права) работников.</a:t>
            </a:r>
            <a:endParaRPr lang="ru-RU" b="0" i="0" dirty="0">
              <a:solidFill>
                <a:srgbClr val="000000"/>
              </a:solidFill>
              <a:effectLst/>
              <a:highlight>
                <a:srgbClr val="FFFF00"/>
              </a:highlight>
              <a:latin typeface="Lucida Grande"/>
            </a:endParaRPr>
          </a:p>
          <a:p>
            <a:pPr indent="449580" algn="just"/>
            <a:r>
              <a:rPr lang="ru-RU" sz="1800" b="0" i="0" dirty="0">
                <a:solidFill>
                  <a:srgbClr val="000000"/>
                </a:solidFill>
                <a:effectLst/>
                <a:latin typeface="Lucida Grande"/>
              </a:rPr>
              <a:t>2.5. Обеспечение членов Профсоюза </a:t>
            </a:r>
            <a:r>
              <a:rPr lang="ru-RU" sz="1800" b="1" i="0" dirty="0">
                <a:solidFill>
                  <a:srgbClr val="FF0000"/>
                </a:solidFill>
                <a:effectLst/>
                <a:latin typeface="Lucida Grande"/>
              </a:rPr>
              <a:t>правовой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Lucida Grande"/>
              </a:rPr>
              <a:t> и материальной помощью.</a:t>
            </a:r>
            <a:endParaRPr lang="ru-RU" b="0" i="0" dirty="0">
              <a:solidFill>
                <a:srgbClr val="000000"/>
              </a:solidFill>
              <a:effectLst/>
              <a:latin typeface="Lucida Grande"/>
            </a:endParaRPr>
          </a:p>
          <a:p>
            <a:pPr marL="342900" indent="-342900" rtl="0">
              <a:buFont typeface="+mj-lt"/>
              <a:buAutoNum type="arabicPeriod"/>
            </a:pPr>
            <a:endParaRPr lang="ru-RU" dirty="0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xmlns="" id="{13F5B36A-0181-446B-860A-FC9C6DF1788D}"/>
              </a:ext>
            </a:extLst>
          </p:cNvPr>
          <p:cNvPicPr>
            <a:picLocks noGrp="1" noChangeAspect="1"/>
          </p:cNvPicPr>
          <p:nvPr>
            <p:ph sz="half" idx="14"/>
          </p:nvPr>
        </p:nvPicPr>
        <p:blipFill>
          <a:blip r:embed="rId3"/>
          <a:stretch>
            <a:fillRect/>
          </a:stretch>
        </p:blipFill>
        <p:spPr>
          <a:xfrm>
            <a:off x="604838" y="1875159"/>
            <a:ext cx="4589462" cy="3094983"/>
          </a:xfrm>
        </p:spPr>
      </p:pic>
    </p:spTree>
    <p:extLst>
      <p:ext uri="{BB962C8B-B14F-4D97-AF65-F5344CB8AC3E}">
        <p14:creationId xmlns:p14="http://schemas.microsoft.com/office/powerpoint/2010/main" xmlns="" val="417620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xmlns="" id="{6D7D5331-CE40-46E1-A98C-A314BE081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1568982"/>
            <a:ext cx="4639736" cy="736282"/>
          </a:xfrm>
        </p:spPr>
        <p:txBody>
          <a:bodyPr/>
          <a:lstStyle/>
          <a:p>
            <a:pPr algn="ctr"/>
            <a:r>
              <a:rPr lang="ru-RU" dirty="0"/>
              <a:t>Идёт рутинная работа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3BEA04-6DC8-4ABB-BC9F-B77B4696A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233749"/>
            <a:ext cx="4639736" cy="3635347"/>
          </a:xfrm>
        </p:spPr>
        <p:txBody>
          <a:bodyPr>
            <a:norm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  1. </a:t>
            </a:r>
            <a:r>
              <a:rPr lang="ru-RU" b="0" i="0" dirty="0">
                <a:effectLst/>
                <a:highlight>
                  <a:srgbClr val="EDEFF7"/>
                </a:highlight>
                <a:latin typeface="Lucida Grande"/>
              </a:rPr>
              <a:t>Добиваются повышения уровня жизни, оплаты труда и </a:t>
            </a:r>
            <a:r>
              <a:rPr lang="ru-RU" b="0" i="0" dirty="0">
                <a:effectLst/>
                <a:latin typeface="Lucida Grande"/>
              </a:rPr>
              <a:t>улучшения условий труда членов Профсоюза, защищают права своих членов на труд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12.   При принятии работодателем решения, нарушающего условия Межотраслевого соглашения, иных соглашений между Профсоюзом или его Организациями и работодателями, коллективных договоров вносят представление об устранении этого нарушения.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8CCB83A-F7BB-4A2B-A5F1-85541D273A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15944" y="1561763"/>
            <a:ext cx="4639736" cy="736282"/>
          </a:xfrm>
        </p:spPr>
        <p:txBody>
          <a:bodyPr/>
          <a:lstStyle/>
          <a:p>
            <a:pPr algn="ctr"/>
            <a:r>
              <a:rPr lang="ru-RU" dirty="0" smtClean="0"/>
              <a:t>Требуется коррекция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98C8DBAC-CF7B-4174-9334-B760E5806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15944" y="2142309"/>
            <a:ext cx="4639736" cy="3726785"/>
          </a:xfrm>
        </p:spPr>
        <p:txBody>
          <a:bodyPr>
            <a:normAutofit fontScale="925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 1. Добиваются повышения уровня жизни, оплаты труда и улучшения условий труда членов Профсоюза, </a:t>
            </a:r>
            <a:r>
              <a:rPr lang="ru-RU" b="0" i="0" dirty="0">
                <a:solidFill>
                  <a:srgbClr val="FF0000"/>
                </a:solidFill>
                <a:effectLst/>
                <a:latin typeface="Lucida Grande"/>
              </a:rPr>
              <a:t>защищают права своих членов на труд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5.     Создают </a:t>
            </a:r>
            <a:r>
              <a:rPr lang="ru-RU" b="0" i="0" dirty="0">
                <a:solidFill>
                  <a:srgbClr val="FF0000"/>
                </a:solidFill>
                <a:effectLst/>
                <a:latin typeface="Lucida Grande"/>
              </a:rPr>
              <a:t>правовые 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и </a:t>
            </a:r>
            <a:r>
              <a:rPr lang="ru-RU" b="0" i="0" dirty="0">
                <a:solidFill>
                  <a:srgbClr val="FF0000"/>
                </a:solidFill>
                <a:effectLst/>
                <a:latin typeface="Lucida Grande"/>
              </a:rPr>
              <a:t>технические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 инспекции труда Профсоюза и его территориальных организаций.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14.   Предоставляют членам Профсоюза материальную помощь, оказывают материальную и иную помощь членам семьи в случае смерти, тяжелой болезни члена Профсоюза и других чрезвычайных ситуациях, оказывают членам Профсоюза консультационную, </a:t>
            </a:r>
            <a:r>
              <a:rPr lang="ru-RU" b="0" i="0" dirty="0">
                <a:solidFill>
                  <a:srgbClr val="FF0000"/>
                </a:solidFill>
                <a:effectLst/>
                <a:highlight>
                  <a:srgbClr val="EDEFF7"/>
                </a:highlight>
                <a:latin typeface="Lucida Grande"/>
              </a:rPr>
              <a:t>методическую, правовую и юридическую помощь.</a:t>
            </a:r>
            <a:endParaRPr lang="ru-RU" dirty="0">
              <a:solidFill>
                <a:srgbClr val="FF0000"/>
              </a:solidFill>
              <a:highlight>
                <a:srgbClr val="EDEFF7"/>
              </a:highlight>
            </a:endParaRPr>
          </a:p>
          <a:p>
            <a:endParaRPr lang="ru-RU" dirty="0"/>
          </a:p>
        </p:txBody>
      </p:sp>
      <p:sp>
        <p:nvSpPr>
          <p:cNvPr id="6" name="Заголовок 5">
            <a:extLst>
              <a:ext uri="{FF2B5EF4-FFF2-40B4-BE49-F238E27FC236}">
                <a16:creationId xmlns:a16="http://schemas.microsoft.com/office/drawing/2014/main" xmlns="" id="{FEF31B6B-6404-4E82-848D-84F360118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25 Направлений деятельности Профсоюза и его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xmlns="" val="402862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xmlns="" id="{08CDE253-0CF5-45BC-AFBE-73F7BBFC9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873492"/>
            <a:ext cx="4639736" cy="736282"/>
          </a:xfrm>
        </p:spPr>
        <p:txBody>
          <a:bodyPr/>
          <a:lstStyle/>
          <a:p>
            <a:pPr algn="ctr"/>
            <a:r>
              <a:rPr lang="ru-RU" dirty="0"/>
              <a:t>Идёт рутинная работа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9FA8A4B-9F8C-437B-8A64-CDBD175F5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1528354"/>
            <a:ext cx="4639736" cy="4340742"/>
          </a:xfrm>
        </p:spPr>
        <p:txBody>
          <a:bodyPr>
            <a:norm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14.   Предоставляют членам Профсоюза материальную помощь, оказывают материальную и иную помощь членам семьи в случае смерти, тяжелой болезни члена Профсоюза и других чрезвычайных ситуациях, оказывают членам Профсоюза консультационную, методическую, правовую и юридическую помощь.</a:t>
            </a:r>
            <a:endParaRPr lang="ru-RU" dirty="0"/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16.   Заботятся об укреплении здоровья членов Профсоюза и их семей, оказывают содействие в организации их санаторно-курортного лечения и отдыха, туризма, содействуют организации культурно-просветительской работы и спортивно-оздоровительной работы с членами Профсоюза и их семьями.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7B7F158-F38B-4ACD-8ECF-F86D0BB111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54986" y="873492"/>
            <a:ext cx="4639736" cy="736282"/>
          </a:xfrm>
        </p:spPr>
        <p:txBody>
          <a:bodyPr/>
          <a:lstStyle/>
          <a:p>
            <a:pPr algn="ctr"/>
            <a:r>
              <a:rPr lang="ru-RU" dirty="0"/>
              <a:t>Требуется </a:t>
            </a:r>
            <a:r>
              <a:rPr lang="ru-RU" dirty="0" smtClean="0"/>
              <a:t>коррекция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F65C96F8-AC78-400D-B82A-E49FEA1214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54986" y="1567543"/>
            <a:ext cx="4700694" cy="4301552"/>
          </a:xfrm>
        </p:spPr>
        <p:txBody>
          <a:bodyPr>
            <a:normAutofit fontScale="92500" lnSpcReduction="1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15.   Гарантируют защиту членам Профсоюза, подвергшимся ущемлению прав и преследованию за работу в выборных профсоюзных органах (в том числе, после истечения срока их полномочий), </a:t>
            </a:r>
            <a:r>
              <a:rPr lang="ru-RU" b="0" i="0" dirty="0">
                <a:solidFill>
                  <a:srgbClr val="FF0000"/>
                </a:solidFill>
                <a:effectLst/>
                <a:latin typeface="Lucida Grande"/>
              </a:rPr>
              <a:t>а также увольняемым или уволенным по инициативе работодателя без согласия или учета мнения выборного профсоюзного органа, до разрешения конфликтной ситуации или их трудоустройства.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18.   Осуществляют </a:t>
            </a:r>
            <a:r>
              <a:rPr lang="ru-RU" b="0" i="0" dirty="0">
                <a:solidFill>
                  <a:srgbClr val="FF0000"/>
                </a:solidFill>
                <a:effectLst/>
                <a:latin typeface="Lucida Grande"/>
              </a:rPr>
              <a:t>подготовку и повышение квалификации профсоюзных кадров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, </a:t>
            </a:r>
            <a:r>
              <a:rPr lang="ru-RU" b="0" i="0" dirty="0">
                <a:solidFill>
                  <a:srgbClr val="FF0000"/>
                </a:solidFill>
                <a:effectLst/>
                <a:latin typeface="Lucida Grande"/>
              </a:rPr>
              <a:t>подготовку кадрового резерва, обучение профсоюзных работников и членов Профсоюза</a:t>
            </a:r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, проводят семинары, симпозиумы, конференции, ведут научно-исследовательские работы в области повышения профессиональной квалификации и социальной защищенности членов Профсоюза и их семей.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71233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xmlns="" id="{C05E1259-AF4B-4253-B2DF-25935E346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7280" y="767614"/>
            <a:ext cx="4639736" cy="736282"/>
          </a:xfrm>
        </p:spPr>
        <p:txBody>
          <a:bodyPr/>
          <a:lstStyle/>
          <a:p>
            <a:pPr algn="ctr"/>
            <a:r>
              <a:rPr lang="ru-RU" dirty="0"/>
              <a:t>Идёт рутинная работа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63FFA41-AB63-4F50-95B5-037482E19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1783992"/>
            <a:ext cx="4639736" cy="4085104"/>
          </a:xfrm>
        </p:spPr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17.   Сотрудничают с профсоюзами работников бюджетной сферы, другими профсоюзами, в том числе зарубежными, и участвуют в международном профсоюзном движении.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ucida Grande"/>
              </a:rPr>
              <a:t>19.   Проводят … работу с молодежью, ...</a:t>
            </a:r>
            <a:endParaRPr lang="ru-RU" dirty="0"/>
          </a:p>
          <a:p>
            <a:r>
              <a:rPr lang="ru-RU" sz="1600" b="0" i="0" dirty="0">
                <a:solidFill>
                  <a:srgbClr val="000000"/>
                </a:solidFill>
                <a:effectLst/>
                <a:latin typeface="Lucida Grande"/>
              </a:rPr>
              <a:t>22.   Проводят информационную работу...</a:t>
            </a:r>
          </a:p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0DCCBA5-BBBE-4BEE-8A0F-C6BDE6DA6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15944" y="803709"/>
            <a:ext cx="4639736" cy="736282"/>
          </a:xfrm>
        </p:spPr>
        <p:txBody>
          <a:bodyPr/>
          <a:lstStyle/>
          <a:p>
            <a:pPr algn="ctr"/>
            <a:r>
              <a:rPr lang="ru-RU" dirty="0"/>
              <a:t>Требуется </a:t>
            </a:r>
            <a:r>
              <a:rPr lang="ru-RU" dirty="0" smtClean="0"/>
              <a:t>Требуется коррекция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BC3EA270-A8D9-4DF5-B355-9BFD7D2301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15944" y="1783991"/>
            <a:ext cx="4639736" cy="4085104"/>
          </a:xfrm>
        </p:spPr>
        <p:txBody>
          <a:bodyPr/>
          <a:lstStyle/>
          <a:p>
            <a:r>
              <a:rPr lang="ru-RU" sz="1800" b="0" i="0" dirty="0">
                <a:solidFill>
                  <a:srgbClr val="000000"/>
                </a:solidFill>
                <a:effectLst/>
                <a:latin typeface="Lucida Grande"/>
              </a:rPr>
              <a:t>19.   Проводят активную работу с молодежью, сотрудничают с советами молодых ученых и специалистов </a:t>
            </a:r>
            <a:r>
              <a:rPr lang="ru-RU" sz="1800" b="0" i="0" dirty="0">
                <a:solidFill>
                  <a:srgbClr val="FF0000"/>
                </a:solidFill>
                <a:effectLst/>
                <a:latin typeface="Lucida Grande"/>
              </a:rPr>
              <a:t>с целью вовлечения в члены Профсоюза и передачи опыта.</a:t>
            </a:r>
          </a:p>
          <a:p>
            <a:r>
              <a:rPr lang="ru-RU" sz="1800" b="0" i="0" dirty="0">
                <a:solidFill>
                  <a:srgbClr val="000000"/>
                </a:solidFill>
                <a:effectLst/>
                <a:latin typeface="Lucida Grande"/>
              </a:rPr>
              <a:t>22.   Проводят информационную и </a:t>
            </a:r>
            <a:r>
              <a:rPr lang="ru-RU" sz="1800" b="0" i="0" dirty="0">
                <a:solidFill>
                  <a:srgbClr val="FF0000"/>
                </a:solidFill>
                <a:effectLst/>
                <a:latin typeface="Lucida Grande"/>
              </a:rPr>
              <a:t>агитационную работу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Lucida Grande"/>
              </a:rPr>
              <a:t>, </a:t>
            </a:r>
            <a:r>
              <a:rPr lang="ru-RU" sz="1800" b="0" i="0" dirty="0">
                <a:solidFill>
                  <a:srgbClr val="FF0000"/>
                </a:solidFill>
                <a:effectLst/>
                <a:latin typeface="Lucida Grande"/>
              </a:rPr>
              <a:t>обеспечивающую гласность деятельности 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Lucida Grande"/>
              </a:rPr>
              <a:t>Профсоюза и его </a:t>
            </a:r>
            <a:r>
              <a:rPr lang="ru-RU" sz="1800" b="0" i="0" dirty="0">
                <a:solidFill>
                  <a:srgbClr val="FF0000"/>
                </a:solidFill>
                <a:effectLst/>
                <a:latin typeface="Lucida Grande"/>
              </a:rPr>
              <a:t>Организаций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Lucida Grande"/>
              </a:rPr>
              <a:t>.</a:t>
            </a:r>
          </a:p>
          <a:p>
            <a:r>
              <a:rPr lang="ru-RU" sz="1800" b="0" i="0" dirty="0">
                <a:solidFill>
                  <a:srgbClr val="000000"/>
                </a:solidFill>
                <a:effectLst/>
                <a:latin typeface="Lucida Grande"/>
              </a:rPr>
              <a:t>23.   </a:t>
            </a:r>
            <a:r>
              <a:rPr lang="ru-RU" sz="1800" b="0" i="0" dirty="0">
                <a:solidFill>
                  <a:srgbClr val="FF0000"/>
                </a:solidFill>
                <a:effectLst/>
                <a:latin typeface="Lucida Grande"/>
              </a:rPr>
              <a:t>Ведут работу по вовлечению работников в члены Профсоюза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Lucida Grande"/>
              </a:rPr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3454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спективаVTI">
  <a:themeElements>
    <a:clrScheme name="MONO">
      <a:dk1>
        <a:srgbClr val="000000"/>
      </a:dk1>
      <a:lt1>
        <a:srgbClr val="ECEEF7"/>
      </a:lt1>
      <a:dk2>
        <a:srgbClr val="000000"/>
      </a:dk2>
      <a:lt2>
        <a:srgbClr val="F5F8FF"/>
      </a:lt2>
      <a:accent1>
        <a:srgbClr val="ECEEF7"/>
      </a:accent1>
      <a:accent2>
        <a:srgbClr val="F5F8FF"/>
      </a:accent2>
      <a:accent3>
        <a:srgbClr val="A1A2A9"/>
      </a:accent3>
      <a:accent4>
        <a:srgbClr val="141514"/>
      </a:accent4>
      <a:accent5>
        <a:srgbClr val="000000"/>
      </a:accent5>
      <a:accent6>
        <a:srgbClr val="96969C"/>
      </a:accent6>
      <a:hlink>
        <a:srgbClr val="5F6063"/>
      </a:hlink>
      <a:folHlink>
        <a:srgbClr val="919191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_42167598_TF22318419.potx" id="{E7F63C9F-438A-4BFD-8F8D-7C8E06D486C0}" vid="{669CDB10-F5D0-48FB-B028-1A19F2507779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Минималистичная презентация продаж</Template>
  <TotalTime>904</TotalTime>
  <Words>1156</Words>
  <Application>Microsoft Office PowerPoint</Application>
  <PresentationFormat>Произвольный</PresentationFormat>
  <Paragraphs>127</Paragraphs>
  <Slides>19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РетроспективаVTI</vt:lpstr>
      <vt:lpstr>Предвыборная программа кандидата на должность Председателя Профсоюза работников РАН</vt:lpstr>
      <vt:lpstr>СТРУКТУРА выступления</vt:lpstr>
      <vt:lpstr>Александр Зиновьев  |28 - 31 декабря 2005Г.| </vt:lpstr>
      <vt:lpstr>ПРИМЕР члена профсоюза</vt:lpstr>
      <vt:lpstr>Убыль по за 5 лет: Профсоюз работников РАН- 14.5% Профсоюз СО РАН- 21.8%</vt:lpstr>
      <vt:lpstr>НАШИ ЦЕЛИ И ЗАДАЧИ</vt:lpstr>
      <vt:lpstr>25 Направлений деятельности Профсоюза и его организаций</vt:lpstr>
      <vt:lpstr>Слайд 8</vt:lpstr>
      <vt:lpstr>Слайд 9</vt:lpstr>
      <vt:lpstr>Финансовые ПОКАЗАТЕЛИ Профсоюза (5% от Валового сбора)</vt:lpstr>
      <vt:lpstr>Обзор состояния дел в Профсоюзе</vt:lpstr>
      <vt:lpstr>Обзор состояния дел в Профсоюзе</vt:lpstr>
      <vt:lpstr>План на ближайшее время</vt:lpstr>
      <vt:lpstr>Самая актуальная сейчас задача от которой зависит выживание нашего профсоюза это удержание и рост числа членов профсоюза</vt:lpstr>
      <vt:lpstr>информатизация до облаков</vt:lpstr>
      <vt:lpstr>ДАЛЬНЕЙШИЕ ДЕЙСТВИЯ</vt:lpstr>
      <vt:lpstr>КОМАНДА, которая приведёт нас к цели</vt:lpstr>
      <vt:lpstr>ЕСТЬ ли ВОПРОСЫ?</vt:lpstr>
      <vt:lpstr>Ивлев Георгий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Предвыборная программа на должность Председателя Профсоюза работников РАН</dc:title>
  <dc:creator>Георгий Ивлев</dc:creator>
  <cp:lastModifiedBy>Георгий</cp:lastModifiedBy>
  <cp:revision>48</cp:revision>
  <dcterms:created xsi:type="dcterms:W3CDTF">2021-05-16T08:54:06Z</dcterms:created>
  <dcterms:modified xsi:type="dcterms:W3CDTF">2021-05-18T05:37:13Z</dcterms:modified>
</cp:coreProperties>
</file>